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71" r:id="rId3"/>
    <p:sldId id="263" r:id="rId4"/>
    <p:sldId id="264" r:id="rId5"/>
    <p:sldId id="272" r:id="rId6"/>
    <p:sldId id="290" r:id="rId7"/>
    <p:sldId id="294" r:id="rId8"/>
    <p:sldId id="298" r:id="rId9"/>
    <p:sldId id="304" r:id="rId10"/>
    <p:sldId id="303" r:id="rId11"/>
    <p:sldId id="319" r:id="rId12"/>
    <p:sldId id="288" r:id="rId13"/>
    <p:sldId id="320" r:id="rId14"/>
    <p:sldId id="310" r:id="rId15"/>
    <p:sldId id="312" r:id="rId16"/>
    <p:sldId id="321" r:id="rId17"/>
    <p:sldId id="322" r:id="rId18"/>
    <p:sldId id="323" r:id="rId19"/>
    <p:sldId id="324" r:id="rId20"/>
    <p:sldId id="278" r:id="rId21"/>
    <p:sldId id="313" r:id="rId22"/>
    <p:sldId id="314" r:id="rId23"/>
    <p:sldId id="315" r:id="rId24"/>
    <p:sldId id="325" r:id="rId25"/>
    <p:sldId id="274" r:id="rId26"/>
    <p:sldId id="316" r:id="rId27"/>
    <p:sldId id="317" r:id="rId28"/>
    <p:sldId id="318" r:id="rId29"/>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7388" autoAdjust="0"/>
  </p:normalViewPr>
  <p:slideViewPr>
    <p:cSldViewPr>
      <p:cViewPr varScale="1">
        <p:scale>
          <a:sx n="46" d="100"/>
          <a:sy n="46" d="100"/>
        </p:scale>
        <p:origin x="-498"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2D81DA7A-2041-4464-98AD-F00C966D4213}" type="datetimeFigureOut">
              <a:rPr lang="en-GB" smtClean="0"/>
              <a:pPr/>
              <a:t>10/09/2013</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16463"/>
            <a:ext cx="5438775" cy="44672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2846F360-D69B-4635-8F5D-01D564DC311D}" type="slidenum">
              <a:rPr lang="en-GB" smtClean="0"/>
              <a:pPr/>
              <a:t>‹#›</a:t>
            </a:fld>
            <a:endParaRPr lang="en-GB"/>
          </a:p>
        </p:txBody>
      </p:sp>
    </p:spTree>
    <p:extLst>
      <p:ext uri="{BB962C8B-B14F-4D97-AF65-F5344CB8AC3E}">
        <p14:creationId xmlns:p14="http://schemas.microsoft.com/office/powerpoint/2010/main" val="3530128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Paper coming our</a:t>
            </a:r>
            <a:r>
              <a:rPr lang="en-GB" baseline="0" dirty="0" smtClean="0"/>
              <a:t> of on going research councils energy programme funded project – say more minute</a:t>
            </a:r>
          </a:p>
          <a:p>
            <a:endParaRPr lang="en-GB" baseline="0" dirty="0" smtClean="0"/>
          </a:p>
          <a:p>
            <a:r>
              <a:rPr lang="en-GB" baseline="0" dirty="0" smtClean="0"/>
              <a:t>Paper is attempt to examine how social theories of practice can be used to understand everyday mobility.</a:t>
            </a:r>
          </a:p>
          <a:p>
            <a:endParaRPr lang="en-GB" baseline="0" dirty="0" smtClean="0"/>
          </a:p>
        </p:txBody>
      </p:sp>
      <p:sp>
        <p:nvSpPr>
          <p:cNvPr id="4" name="Slide Number Placeholder 3"/>
          <p:cNvSpPr>
            <a:spLocks noGrp="1"/>
          </p:cNvSpPr>
          <p:nvPr>
            <p:ph type="sldNum" sz="quarter" idx="10"/>
          </p:nvPr>
        </p:nvSpPr>
        <p:spPr/>
        <p:txBody>
          <a:bodyPr/>
          <a:lstStyle/>
          <a:p>
            <a:fld id="{2846F360-D69B-4635-8F5D-01D564DC311D}" type="slidenum">
              <a:rPr lang="en-GB" smtClean="0"/>
              <a:pPr/>
              <a:t>1</a:t>
            </a:fld>
            <a:endParaRPr lang="en-GB"/>
          </a:p>
        </p:txBody>
      </p:sp>
    </p:spTree>
    <p:extLst>
      <p:ext uri="{BB962C8B-B14F-4D97-AF65-F5344CB8AC3E}">
        <p14:creationId xmlns:p14="http://schemas.microsoft.com/office/powerpoint/2010/main" val="1487516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846F360-D69B-4635-8F5D-01D564DC311D}" type="slidenum">
              <a:rPr lang="en-GB" smtClean="0"/>
              <a:pPr/>
              <a:t>28</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846F360-D69B-4635-8F5D-01D564DC311D}" type="slidenum">
              <a:rPr lang="en-GB" smtClean="0"/>
              <a:pPr/>
              <a:t>2</a:t>
            </a:fld>
            <a:endParaRPr lang="en-GB"/>
          </a:p>
        </p:txBody>
      </p:sp>
    </p:spTree>
    <p:extLst>
      <p:ext uri="{BB962C8B-B14F-4D97-AF65-F5344CB8AC3E}">
        <p14:creationId xmlns:p14="http://schemas.microsoft.com/office/powerpoint/2010/main" val="29422066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starting point for our argument is that what has become normalised as the commute is in many ways a form of mobility that reflects the affordances and meanings of elite </a:t>
            </a:r>
            <a:r>
              <a:rPr lang="en-GB" dirty="0" err="1" smtClean="0"/>
              <a:t>automobility</a:t>
            </a:r>
            <a:r>
              <a:rPr lang="en-GB" dirty="0" smtClean="0"/>
              <a:t>.</a:t>
            </a:r>
            <a:r>
              <a:rPr lang="en-GB" baseline="0" dirty="0" smtClean="0"/>
              <a:t> </a:t>
            </a:r>
          </a:p>
          <a:p>
            <a:endParaRPr lang="en-GB" baseline="0" dirty="0" smtClean="0"/>
          </a:p>
          <a:p>
            <a:r>
              <a:rPr lang="en-GB" baseline="0" dirty="0" smtClean="0"/>
              <a:t>Over next few slides outline various dimensions of this, with quotes from our participants. Don’t have time to read all but glance and get sense of how people understand their commute. </a:t>
            </a:r>
            <a:endParaRPr lang="en-GB" dirty="0"/>
          </a:p>
        </p:txBody>
      </p:sp>
      <p:sp>
        <p:nvSpPr>
          <p:cNvPr id="4" name="Slide Number Placeholder 3"/>
          <p:cNvSpPr>
            <a:spLocks noGrp="1"/>
          </p:cNvSpPr>
          <p:nvPr>
            <p:ph type="sldNum" sz="quarter" idx="10"/>
          </p:nvPr>
        </p:nvSpPr>
        <p:spPr/>
        <p:txBody>
          <a:bodyPr/>
          <a:lstStyle/>
          <a:p>
            <a:fld id="{2846F360-D69B-4635-8F5D-01D564DC311D}" type="slidenum">
              <a:rPr lang="en-GB" smtClean="0"/>
              <a:pPr/>
              <a:t>6</a:t>
            </a:fld>
            <a:endParaRPr lang="en-GB"/>
          </a:p>
        </p:txBody>
      </p:sp>
    </p:spTree>
    <p:extLst>
      <p:ext uri="{BB962C8B-B14F-4D97-AF65-F5344CB8AC3E}">
        <p14:creationId xmlns:p14="http://schemas.microsoft.com/office/powerpoint/2010/main" val="6728918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Note how stories often constructed by comparing car to other</a:t>
            </a:r>
            <a:r>
              <a:rPr lang="en-GB" baseline="0" dirty="0" smtClean="0"/>
              <a:t> means of mobility</a:t>
            </a:r>
            <a:endParaRPr lang="en-GB" dirty="0"/>
          </a:p>
        </p:txBody>
      </p:sp>
      <p:sp>
        <p:nvSpPr>
          <p:cNvPr id="4" name="Slide Number Placeholder 3"/>
          <p:cNvSpPr>
            <a:spLocks noGrp="1"/>
          </p:cNvSpPr>
          <p:nvPr>
            <p:ph type="sldNum" sz="quarter" idx="10"/>
          </p:nvPr>
        </p:nvSpPr>
        <p:spPr/>
        <p:txBody>
          <a:bodyPr/>
          <a:lstStyle/>
          <a:p>
            <a:fld id="{2846F360-D69B-4635-8F5D-01D564DC311D}" type="slidenum">
              <a:rPr lang="en-GB" smtClean="0"/>
              <a:pPr/>
              <a:t>8</a:t>
            </a:fld>
            <a:endParaRPr lang="en-GB"/>
          </a:p>
        </p:txBody>
      </p:sp>
    </p:spTree>
    <p:extLst>
      <p:ext uri="{BB962C8B-B14F-4D97-AF65-F5344CB8AC3E}">
        <p14:creationId xmlns:p14="http://schemas.microsoft.com/office/powerpoint/2010/main" val="20664699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In the paper we address these contingencies as the</a:t>
            </a:r>
            <a:r>
              <a:rPr lang="en-GB" baseline="0" dirty="0" smtClean="0"/>
              <a:t> factors that make a difference between the affordances of cars and other transport modes. </a:t>
            </a:r>
            <a:endParaRPr lang="en-GB" dirty="0"/>
          </a:p>
        </p:txBody>
      </p:sp>
      <p:sp>
        <p:nvSpPr>
          <p:cNvPr id="4" name="Slide Number Placeholder 3"/>
          <p:cNvSpPr>
            <a:spLocks noGrp="1"/>
          </p:cNvSpPr>
          <p:nvPr>
            <p:ph type="sldNum" sz="quarter" idx="10"/>
          </p:nvPr>
        </p:nvSpPr>
        <p:spPr/>
        <p:txBody>
          <a:bodyPr/>
          <a:lstStyle/>
          <a:p>
            <a:fld id="{2846F360-D69B-4635-8F5D-01D564DC311D}" type="slidenum">
              <a:rPr lang="en-GB" smtClean="0"/>
              <a:pPr/>
              <a:t>20</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The</a:t>
            </a:r>
            <a:r>
              <a:rPr lang="en-GB" baseline="0" dirty="0" smtClean="0"/>
              <a:t> inconvenience of p</a:t>
            </a:r>
            <a:r>
              <a:rPr lang="en-GB" dirty="0" smtClean="0"/>
              <a:t>arking in our data shows that</a:t>
            </a:r>
            <a:r>
              <a:rPr lang="en-GB" baseline="0" dirty="0" smtClean="0"/>
              <a:t> </a:t>
            </a:r>
            <a:r>
              <a:rPr lang="en-GB" i="1" baseline="0" dirty="0" smtClean="0"/>
              <a:t>immobility</a:t>
            </a:r>
            <a:r>
              <a:rPr lang="en-GB" baseline="0" dirty="0" smtClean="0"/>
              <a:t> is important</a:t>
            </a:r>
            <a:r>
              <a:rPr lang="en-GB" dirty="0" smtClean="0"/>
              <a:t> – particularly over short distances it can make all the difference to the perceived convenience</a:t>
            </a:r>
            <a:r>
              <a:rPr lang="en-GB" baseline="0" dirty="0" smtClean="0"/>
              <a:t> of different modes.</a:t>
            </a:r>
            <a:endParaRPr lang="en-GB" dirty="0"/>
          </a:p>
        </p:txBody>
      </p:sp>
      <p:sp>
        <p:nvSpPr>
          <p:cNvPr id="4" name="Slide Number Placeholder 3"/>
          <p:cNvSpPr>
            <a:spLocks noGrp="1"/>
          </p:cNvSpPr>
          <p:nvPr>
            <p:ph type="sldNum" sz="quarter" idx="10"/>
          </p:nvPr>
        </p:nvSpPr>
        <p:spPr/>
        <p:txBody>
          <a:bodyPr/>
          <a:lstStyle/>
          <a:p>
            <a:fld id="{2846F360-D69B-4635-8F5D-01D564DC311D}" type="slidenum">
              <a:rPr lang="en-GB" smtClean="0"/>
              <a:pPr/>
              <a:t>21</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Not addressing the need for such cultural</a:t>
            </a:r>
            <a:r>
              <a:rPr lang="en-GB" baseline="0" dirty="0" smtClean="0"/>
              <a:t> changes reduces the options for interventions.</a:t>
            </a:r>
            <a:endParaRPr lang="en-GB" dirty="0"/>
          </a:p>
        </p:txBody>
      </p:sp>
      <p:sp>
        <p:nvSpPr>
          <p:cNvPr id="4" name="Slide Number Placeholder 3"/>
          <p:cNvSpPr>
            <a:spLocks noGrp="1"/>
          </p:cNvSpPr>
          <p:nvPr>
            <p:ph type="sldNum" sz="quarter" idx="10"/>
          </p:nvPr>
        </p:nvSpPr>
        <p:spPr/>
        <p:txBody>
          <a:bodyPr/>
          <a:lstStyle/>
          <a:p>
            <a:fld id="{2846F360-D69B-4635-8F5D-01D564DC311D}" type="slidenum">
              <a:rPr lang="en-GB" smtClean="0"/>
              <a:pPr/>
              <a:t>22</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846F360-D69B-4635-8F5D-01D564DC311D}" type="slidenum">
              <a:rPr lang="en-GB" smtClean="0"/>
              <a:pPr/>
              <a:t>23</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846F360-D69B-4635-8F5D-01D564DC311D}" type="slidenum">
              <a:rPr lang="en-GB" smtClean="0"/>
              <a:pPr/>
              <a:t>26</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051BC83-EA63-4311-A371-19FA463401E1}" type="datetimeFigureOut">
              <a:rPr lang="en-GB" smtClean="0"/>
              <a:pPr/>
              <a:t>10/09/2013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41C341B-C369-4694-9F1B-45592B31EA72}"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051BC83-EA63-4311-A371-19FA463401E1}" type="datetimeFigureOut">
              <a:rPr lang="en-GB" smtClean="0"/>
              <a:pPr/>
              <a:t>10/09/2013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41C341B-C369-4694-9F1B-45592B31EA72}"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051BC83-EA63-4311-A371-19FA463401E1}" type="datetimeFigureOut">
              <a:rPr lang="en-GB" smtClean="0"/>
              <a:pPr/>
              <a:t>10/09/2013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41C341B-C369-4694-9F1B-45592B31EA72}"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051BC83-EA63-4311-A371-19FA463401E1}" type="datetimeFigureOut">
              <a:rPr lang="en-GB" smtClean="0"/>
              <a:pPr/>
              <a:t>10/09/2013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41C341B-C369-4694-9F1B-45592B31EA72}"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51BC83-EA63-4311-A371-19FA463401E1}" type="datetimeFigureOut">
              <a:rPr lang="en-GB" smtClean="0"/>
              <a:pPr/>
              <a:t>10/09/2013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41C341B-C369-4694-9F1B-45592B31EA72}"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051BC83-EA63-4311-A371-19FA463401E1}" type="datetimeFigureOut">
              <a:rPr lang="en-GB" smtClean="0"/>
              <a:pPr/>
              <a:t>10/09/2013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41C341B-C369-4694-9F1B-45592B31EA72}"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051BC83-EA63-4311-A371-19FA463401E1}" type="datetimeFigureOut">
              <a:rPr lang="en-GB" smtClean="0"/>
              <a:pPr/>
              <a:t>10/09/2013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41C341B-C369-4694-9F1B-45592B31EA72}"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051BC83-EA63-4311-A371-19FA463401E1}" type="datetimeFigureOut">
              <a:rPr lang="en-GB" smtClean="0"/>
              <a:pPr/>
              <a:t>10/09/2013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41C341B-C369-4694-9F1B-45592B31EA72}"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51BC83-EA63-4311-A371-19FA463401E1}" type="datetimeFigureOut">
              <a:rPr lang="en-GB" smtClean="0"/>
              <a:pPr/>
              <a:t>10/09/2013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41C341B-C369-4694-9F1B-45592B31EA72}"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51BC83-EA63-4311-A371-19FA463401E1}" type="datetimeFigureOut">
              <a:rPr lang="en-GB" smtClean="0"/>
              <a:pPr/>
              <a:t>10/09/2013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41C341B-C369-4694-9F1B-45592B31EA72}"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51BC83-EA63-4311-A371-19FA463401E1}" type="datetimeFigureOut">
              <a:rPr lang="en-GB" smtClean="0"/>
              <a:pPr/>
              <a:t>10/09/2013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41C341B-C369-4694-9F1B-45592B31EA72}"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51BC83-EA63-4311-A371-19FA463401E1}" type="datetimeFigureOut">
              <a:rPr lang="en-GB" smtClean="0"/>
              <a:pPr/>
              <a:t>10/09/2013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1C341B-C369-4694-9F1B-45592B31EA72}"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47664" y="2564904"/>
            <a:ext cx="6910536" cy="1035546"/>
          </a:xfrm>
        </p:spPr>
        <p:txBody>
          <a:bodyPr>
            <a:normAutofit fontScale="90000"/>
          </a:bodyPr>
          <a:lstStyle/>
          <a:p>
            <a:r>
              <a:rPr lang="en-US" dirty="0"/>
              <a:t>Mobility (and) practices: identifying the ‘anchors’ of daily (travel) routines</a:t>
            </a:r>
            <a:endParaRPr lang="en-GB" dirty="0"/>
          </a:p>
        </p:txBody>
      </p:sp>
      <p:sp>
        <p:nvSpPr>
          <p:cNvPr id="3" name="Subtitle 2"/>
          <p:cNvSpPr>
            <a:spLocks noGrp="1"/>
          </p:cNvSpPr>
          <p:nvPr>
            <p:ph type="subTitle" idx="1"/>
          </p:nvPr>
        </p:nvSpPr>
        <p:spPr>
          <a:xfrm>
            <a:off x="1187624" y="4869160"/>
            <a:ext cx="6944816" cy="1752600"/>
          </a:xfrm>
        </p:spPr>
        <p:txBody>
          <a:bodyPr>
            <a:normAutofit/>
          </a:bodyPr>
          <a:lstStyle/>
          <a:p>
            <a:r>
              <a:rPr lang="en-GB" sz="2000" dirty="0" smtClean="0">
                <a:solidFill>
                  <a:schemeClr val="tx1"/>
                </a:solidFill>
              </a:rPr>
              <a:t>Mobility as Practice session,</a:t>
            </a:r>
          </a:p>
          <a:p>
            <a:r>
              <a:rPr lang="en-GB" sz="2000" dirty="0" smtClean="0">
                <a:solidFill>
                  <a:schemeClr val="tx1"/>
                </a:solidFill>
              </a:rPr>
              <a:t>RGS-IBG Conference,</a:t>
            </a:r>
          </a:p>
          <a:p>
            <a:r>
              <a:rPr lang="en-GB" sz="2000" dirty="0" smtClean="0">
                <a:solidFill>
                  <a:schemeClr val="tx1"/>
                </a:solidFill>
              </a:rPr>
              <a:t>Thursday 29</a:t>
            </a:r>
            <a:r>
              <a:rPr lang="en-GB" sz="2000" baseline="30000" dirty="0" smtClean="0">
                <a:solidFill>
                  <a:schemeClr val="tx1"/>
                </a:solidFill>
              </a:rPr>
              <a:t>th</a:t>
            </a:r>
            <a:r>
              <a:rPr lang="en-GB" sz="2000" dirty="0" smtClean="0">
                <a:solidFill>
                  <a:schemeClr val="tx1"/>
                </a:solidFill>
              </a:rPr>
              <a:t> August 2013</a:t>
            </a:r>
            <a:endParaRPr lang="en-GB" sz="2000" dirty="0">
              <a:solidFill>
                <a:schemeClr val="tx1"/>
              </a:solidFill>
            </a:endParaRPr>
          </a:p>
        </p:txBody>
      </p:sp>
      <p:pic>
        <p:nvPicPr>
          <p:cNvPr id="1026" name="Picture 2" descr="C:\Users\cassn\Dropbox\Disruption\Logos\jf110501_3c_logo_final_hi-res.jpg"/>
          <p:cNvPicPr>
            <a:picLocks noChangeAspect="1" noChangeArrowheads="1"/>
          </p:cNvPicPr>
          <p:nvPr/>
        </p:nvPicPr>
        <p:blipFill>
          <a:blip r:embed="rId3" cstate="print"/>
          <a:srcRect/>
          <a:stretch>
            <a:fillRect/>
          </a:stretch>
        </p:blipFill>
        <p:spPr bwMode="auto">
          <a:xfrm>
            <a:off x="323527" y="332656"/>
            <a:ext cx="3705757" cy="1402585"/>
          </a:xfrm>
          <a:prstGeom prst="rect">
            <a:avLst/>
          </a:prstGeom>
          <a:noFill/>
        </p:spPr>
      </p:pic>
      <p:pic>
        <p:nvPicPr>
          <p:cNvPr id="5" name="Picture 2" descr="C:\Users\cassn\Dropbox\Disruption\Logos\energy-logolarge.jpg"/>
          <p:cNvPicPr>
            <a:picLocks noChangeAspect="1" noChangeArrowheads="1"/>
          </p:cNvPicPr>
          <p:nvPr/>
        </p:nvPicPr>
        <p:blipFill>
          <a:blip r:embed="rId4" cstate="print"/>
          <a:srcRect/>
          <a:stretch>
            <a:fillRect/>
          </a:stretch>
        </p:blipFill>
        <p:spPr bwMode="auto">
          <a:xfrm>
            <a:off x="6084168" y="359553"/>
            <a:ext cx="2519065" cy="1375688"/>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003232" cy="5257800"/>
          </a:xfrm>
        </p:spPr>
        <p:txBody>
          <a:bodyPr>
            <a:normAutofit/>
          </a:bodyPr>
          <a:lstStyle/>
          <a:p>
            <a:pPr lvl="0"/>
            <a:r>
              <a:rPr lang="en-GB" sz="1900" dirty="0" smtClean="0"/>
              <a:t>Speed and efficient use of travel time</a:t>
            </a:r>
          </a:p>
          <a:p>
            <a:pPr lvl="0"/>
            <a:r>
              <a:rPr lang="en-GB" sz="1900" dirty="0" smtClean="0"/>
              <a:t>Ease and straightforwardness</a:t>
            </a:r>
          </a:p>
          <a:p>
            <a:pPr lvl="0"/>
            <a:r>
              <a:rPr lang="en-GB" sz="1900" dirty="0" smtClean="0"/>
              <a:t>Control of timings and route</a:t>
            </a:r>
          </a:p>
          <a:p>
            <a:pPr lvl="0"/>
            <a:r>
              <a:rPr lang="en-GB" sz="1900" dirty="0" smtClean="0"/>
              <a:t>Flexibility for mobility needs during the working day</a:t>
            </a:r>
          </a:p>
          <a:p>
            <a:r>
              <a:rPr lang="en-GB" sz="1900" dirty="0" smtClean="0"/>
              <a:t>Comfort (indoor/domesticated) </a:t>
            </a:r>
          </a:p>
          <a:p>
            <a:pPr lvl="0"/>
            <a:r>
              <a:rPr lang="en-GB" sz="1900" dirty="0" smtClean="0"/>
              <a:t>Privacy (hell is other people)</a:t>
            </a:r>
          </a:p>
          <a:p>
            <a:pPr lvl="0"/>
            <a:r>
              <a:rPr lang="en-GB" sz="1900" dirty="0" err="1" smtClean="0"/>
              <a:t>Porterage</a:t>
            </a:r>
            <a:r>
              <a:rPr lang="en-GB" sz="1900" dirty="0" smtClean="0"/>
              <a:t> of work-related materials</a:t>
            </a:r>
          </a:p>
          <a:p>
            <a:pPr lvl="0"/>
            <a:r>
              <a:rPr lang="en-GB" sz="1900" b="1" dirty="0" smtClean="0"/>
              <a:t>Combination with other practices (school run, shopping, recreation, keeping fit)</a:t>
            </a:r>
          </a:p>
          <a:p>
            <a:pPr lvl="0"/>
            <a:endParaRPr lang="en-GB" sz="1900" b="1" dirty="0" smtClean="0"/>
          </a:p>
          <a:p>
            <a:pPr>
              <a:buNone/>
            </a:pPr>
            <a:r>
              <a:rPr lang="en-GB" sz="2400" i="1" dirty="0" smtClean="0"/>
              <a:t>“I would be dropping them off at ... school so I needed the car to get from A to B ... to get to work on time.” (L110)</a:t>
            </a:r>
            <a:endParaRPr lang="en-GB" sz="2400" dirty="0" smtClean="0"/>
          </a:p>
          <a:p>
            <a:pPr>
              <a:buNone/>
            </a:pPr>
            <a:r>
              <a:rPr lang="en-GB" sz="2400" i="1" dirty="0" smtClean="0"/>
              <a:t>“I tend to leave about quarter to six, drive into town, park at Sainsbury’s ... and then drive home after the gym.” (L100)</a:t>
            </a:r>
            <a:endParaRPr lang="en-GB" sz="2400" dirty="0" smtClean="0"/>
          </a:p>
          <a:p>
            <a:endParaRPr lang="en-GB" dirty="0"/>
          </a:p>
        </p:txBody>
      </p:sp>
      <p:pic>
        <p:nvPicPr>
          <p:cNvPr id="4" name="Picture 2" descr="C:\Users\cassn\Dropbox\Disruption\Logos\jf110501_3c_logo_final_hi-res.jpg"/>
          <p:cNvPicPr>
            <a:picLocks noChangeAspect="1" noChangeArrowheads="1"/>
          </p:cNvPicPr>
          <p:nvPr/>
        </p:nvPicPr>
        <p:blipFill>
          <a:blip r:embed="rId2" cstate="print"/>
          <a:srcRect/>
          <a:stretch>
            <a:fillRect/>
          </a:stretch>
        </p:blipFill>
        <p:spPr bwMode="auto">
          <a:xfrm>
            <a:off x="251521" y="188640"/>
            <a:ext cx="2952328" cy="1117421"/>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003232" cy="5257800"/>
          </a:xfrm>
        </p:spPr>
        <p:txBody>
          <a:bodyPr>
            <a:normAutofit lnSpcReduction="10000"/>
          </a:bodyPr>
          <a:lstStyle/>
          <a:p>
            <a:pPr marL="0" lvl="0" indent="0">
              <a:buNone/>
            </a:pPr>
            <a:r>
              <a:rPr lang="en-GB" sz="2400" b="1" dirty="0" smtClean="0"/>
              <a:t>The commute as a practice with logics embedded in </a:t>
            </a:r>
            <a:r>
              <a:rPr lang="en-GB" sz="2400" b="1" dirty="0" err="1" smtClean="0"/>
              <a:t>automobility</a:t>
            </a:r>
            <a:endParaRPr lang="en-GB" sz="2400" b="1" dirty="0" smtClean="0"/>
          </a:p>
          <a:p>
            <a:pPr marL="0" lvl="0" indent="0">
              <a:buNone/>
            </a:pPr>
            <a:endParaRPr lang="en-GB" sz="1900" dirty="0"/>
          </a:p>
          <a:p>
            <a:pPr lvl="0"/>
            <a:r>
              <a:rPr lang="en-GB" sz="1900" dirty="0" smtClean="0"/>
              <a:t>Speed and efficient use of travel time</a:t>
            </a:r>
          </a:p>
          <a:p>
            <a:pPr lvl="0"/>
            <a:r>
              <a:rPr lang="en-GB" sz="1900" dirty="0" smtClean="0"/>
              <a:t>Ease and straightforwardness</a:t>
            </a:r>
          </a:p>
          <a:p>
            <a:pPr lvl="0"/>
            <a:r>
              <a:rPr lang="en-GB" sz="1900" dirty="0" smtClean="0"/>
              <a:t>Control of timings and route</a:t>
            </a:r>
          </a:p>
          <a:p>
            <a:pPr lvl="0"/>
            <a:r>
              <a:rPr lang="en-GB" sz="1900" dirty="0" smtClean="0"/>
              <a:t>Flexibility for mobility needs during the working day</a:t>
            </a:r>
          </a:p>
          <a:p>
            <a:r>
              <a:rPr lang="en-GB" sz="1900" dirty="0" smtClean="0"/>
              <a:t>Comfort (indoor/domesticated) </a:t>
            </a:r>
          </a:p>
          <a:p>
            <a:pPr lvl="0"/>
            <a:r>
              <a:rPr lang="en-GB" sz="1900" dirty="0" smtClean="0"/>
              <a:t>Privacy (hell is other people)</a:t>
            </a:r>
          </a:p>
          <a:p>
            <a:pPr lvl="0"/>
            <a:r>
              <a:rPr lang="en-GB" sz="1900" dirty="0" err="1" smtClean="0"/>
              <a:t>Porterage</a:t>
            </a:r>
            <a:r>
              <a:rPr lang="en-GB" sz="1900" dirty="0" smtClean="0"/>
              <a:t> of work-related materials</a:t>
            </a:r>
          </a:p>
          <a:p>
            <a:pPr lvl="0"/>
            <a:r>
              <a:rPr lang="en-GB" sz="1900" dirty="0" smtClean="0"/>
              <a:t>Combination with other practices (school run, shopping, recreation, keeping fit)</a:t>
            </a:r>
          </a:p>
          <a:p>
            <a:pPr marL="0" lvl="0" indent="0">
              <a:buNone/>
            </a:pPr>
            <a:endParaRPr lang="en-GB" sz="1900" b="1" dirty="0" smtClean="0"/>
          </a:p>
          <a:p>
            <a:pPr marL="0" lvl="0" indent="0">
              <a:buNone/>
            </a:pPr>
            <a:r>
              <a:rPr lang="en-GB" sz="2400" b="1" dirty="0" smtClean="0"/>
              <a:t>So what are the implications for attempts to drive low carbon transitions?</a:t>
            </a:r>
          </a:p>
          <a:p>
            <a:endParaRPr lang="en-GB" dirty="0"/>
          </a:p>
        </p:txBody>
      </p:sp>
      <p:pic>
        <p:nvPicPr>
          <p:cNvPr id="4" name="Picture 2" descr="C:\Users\cassn\Dropbox\Disruption\Logos\jf110501_3c_logo_final_hi-res.jpg"/>
          <p:cNvPicPr>
            <a:picLocks noChangeAspect="1" noChangeArrowheads="1"/>
          </p:cNvPicPr>
          <p:nvPr/>
        </p:nvPicPr>
        <p:blipFill>
          <a:blip r:embed="rId2" cstate="print"/>
          <a:srcRect/>
          <a:stretch>
            <a:fillRect/>
          </a:stretch>
        </p:blipFill>
        <p:spPr bwMode="auto">
          <a:xfrm>
            <a:off x="251521" y="188640"/>
            <a:ext cx="2952328" cy="1117421"/>
          </a:xfrm>
          <a:prstGeom prst="rect">
            <a:avLst/>
          </a:prstGeom>
          <a:noFill/>
        </p:spPr>
      </p:pic>
    </p:spTree>
    <p:extLst>
      <p:ext uri="{BB962C8B-B14F-4D97-AF65-F5344CB8AC3E}">
        <p14:creationId xmlns:p14="http://schemas.microsoft.com/office/powerpoint/2010/main" val="16175189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19872" y="260648"/>
            <a:ext cx="5349280" cy="1143000"/>
          </a:xfrm>
        </p:spPr>
        <p:txBody>
          <a:bodyPr>
            <a:noAutofit/>
          </a:bodyPr>
          <a:lstStyle/>
          <a:p>
            <a:r>
              <a:rPr lang="en-GB" sz="2800" b="1" dirty="0" smtClean="0"/>
              <a:t>Low-carbon-commuting</a:t>
            </a:r>
            <a:br>
              <a:rPr lang="en-GB" sz="2800" b="1" dirty="0" smtClean="0"/>
            </a:br>
            <a:endParaRPr lang="en-GB" sz="2800" b="1" dirty="0"/>
          </a:p>
        </p:txBody>
      </p:sp>
      <p:sp>
        <p:nvSpPr>
          <p:cNvPr id="3" name="Content Placeholder 2"/>
          <p:cNvSpPr>
            <a:spLocks noGrp="1"/>
          </p:cNvSpPr>
          <p:nvPr>
            <p:ph idx="1"/>
          </p:nvPr>
        </p:nvSpPr>
        <p:spPr>
          <a:xfrm>
            <a:off x="457200" y="1600200"/>
            <a:ext cx="8075240" cy="4525963"/>
          </a:xfrm>
        </p:spPr>
        <p:txBody>
          <a:bodyPr>
            <a:normAutofit fontScale="92500" lnSpcReduction="10000"/>
          </a:bodyPr>
          <a:lstStyle/>
          <a:p>
            <a:pPr marL="0" lvl="0" indent="0">
              <a:buNone/>
            </a:pPr>
            <a:r>
              <a:rPr lang="en-GB" sz="2400" dirty="0" smtClean="0"/>
              <a:t>As requiring the abandoning of existing meanings of commuting?</a:t>
            </a:r>
          </a:p>
          <a:p>
            <a:pPr marL="0" lvl="0" indent="0">
              <a:buNone/>
            </a:pPr>
            <a:endParaRPr lang="en-GB" sz="2400" dirty="0"/>
          </a:p>
          <a:p>
            <a:pPr marL="0" lvl="0" indent="0">
              <a:buNone/>
            </a:pPr>
            <a:r>
              <a:rPr lang="en-GB" sz="2400" dirty="0" smtClean="0"/>
              <a:t>Not necessarily…</a:t>
            </a:r>
          </a:p>
          <a:p>
            <a:pPr marL="0" indent="0">
              <a:buNone/>
            </a:pPr>
            <a:endParaRPr lang="en-GB" sz="2200" dirty="0" smtClean="0"/>
          </a:p>
          <a:p>
            <a:pPr lvl="0"/>
            <a:r>
              <a:rPr lang="en-GB" sz="2200" dirty="0" smtClean="0"/>
              <a:t>Speed and efficient use of travel time</a:t>
            </a:r>
          </a:p>
          <a:p>
            <a:pPr lvl="0"/>
            <a:r>
              <a:rPr lang="en-GB" sz="2200" dirty="0" smtClean="0"/>
              <a:t>Ease and straightforwardness</a:t>
            </a:r>
          </a:p>
          <a:p>
            <a:pPr lvl="0"/>
            <a:r>
              <a:rPr lang="en-GB" sz="2200" i="1" dirty="0" smtClean="0"/>
              <a:t>Control of timings and route</a:t>
            </a:r>
          </a:p>
          <a:p>
            <a:pPr lvl="0"/>
            <a:r>
              <a:rPr lang="en-GB" sz="2200" i="1" dirty="0" smtClean="0"/>
              <a:t>Flexibility for mobility needs during the working day</a:t>
            </a:r>
          </a:p>
          <a:p>
            <a:r>
              <a:rPr lang="en-GB" sz="2200" i="1" dirty="0" smtClean="0"/>
              <a:t>Comfort (indoor/domesticated) </a:t>
            </a:r>
          </a:p>
          <a:p>
            <a:pPr lvl="0"/>
            <a:r>
              <a:rPr lang="en-GB" sz="2200" i="1" dirty="0" smtClean="0"/>
              <a:t>Privacy (hell is other people)</a:t>
            </a:r>
          </a:p>
          <a:p>
            <a:pPr lvl="0"/>
            <a:r>
              <a:rPr lang="en-GB" sz="2200" dirty="0" err="1" smtClean="0"/>
              <a:t>Porterage</a:t>
            </a:r>
            <a:r>
              <a:rPr lang="en-GB" sz="2200" dirty="0" smtClean="0"/>
              <a:t> of work-related materials</a:t>
            </a:r>
          </a:p>
          <a:p>
            <a:pPr lvl="0"/>
            <a:r>
              <a:rPr lang="en-GB" sz="2200" dirty="0" smtClean="0"/>
              <a:t>Combination with other practices (school run, shopping, recreation, keeping fit)</a:t>
            </a:r>
          </a:p>
          <a:p>
            <a:pPr marL="0" indent="0">
              <a:buNone/>
            </a:pPr>
            <a:endParaRPr lang="en-GB" dirty="0"/>
          </a:p>
        </p:txBody>
      </p:sp>
      <p:pic>
        <p:nvPicPr>
          <p:cNvPr id="4" name="Picture 2" descr="C:\Users\cassn\Dropbox\Disruption\Logos\jf110501_3c_logo_final_hi-res.jpg"/>
          <p:cNvPicPr>
            <a:picLocks noChangeAspect="1" noChangeArrowheads="1"/>
          </p:cNvPicPr>
          <p:nvPr/>
        </p:nvPicPr>
        <p:blipFill>
          <a:blip r:embed="rId2" cstate="print"/>
          <a:srcRect/>
          <a:stretch>
            <a:fillRect/>
          </a:stretch>
        </p:blipFill>
        <p:spPr bwMode="auto">
          <a:xfrm>
            <a:off x="251521" y="188640"/>
            <a:ext cx="2952328" cy="1117421"/>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075240" cy="4525963"/>
          </a:xfrm>
        </p:spPr>
        <p:txBody>
          <a:bodyPr>
            <a:normAutofit fontScale="92500" lnSpcReduction="10000"/>
          </a:bodyPr>
          <a:lstStyle/>
          <a:p>
            <a:pPr lvl="0"/>
            <a:r>
              <a:rPr lang="en-GB" sz="1900" dirty="0" smtClean="0"/>
              <a:t>Speed and efficient use of travel time</a:t>
            </a:r>
          </a:p>
          <a:p>
            <a:pPr lvl="0"/>
            <a:endParaRPr lang="en-GB" sz="1900" dirty="0" smtClean="0"/>
          </a:p>
          <a:p>
            <a:pPr>
              <a:buNone/>
            </a:pPr>
            <a:r>
              <a:rPr lang="en-GB" sz="2400" i="1" dirty="0" smtClean="0"/>
              <a:t>“with the traffic in Lancaster it's easily a half hour. It shouldn't be because it's only 8 miles, but it can be. Whereas I say, cycling I can do it in almost the same amount of time.” (L20)</a:t>
            </a:r>
            <a:endParaRPr lang="en-GB" sz="2400" dirty="0" smtClean="0"/>
          </a:p>
          <a:p>
            <a:pPr>
              <a:buNone/>
            </a:pPr>
            <a:endParaRPr lang="en-GB" sz="2400" i="1" dirty="0" smtClean="0"/>
          </a:p>
          <a:p>
            <a:pPr>
              <a:buNone/>
            </a:pPr>
            <a:r>
              <a:rPr lang="en-GB" sz="2400" i="1" dirty="0" smtClean="0"/>
              <a:t>“Driving takes me an hour and fifteen. There are innumerable buses, tractors, you name it ... The train takes 55 minutes with a 10 minute walk at the other end” (L20)</a:t>
            </a:r>
          </a:p>
          <a:p>
            <a:pPr>
              <a:buNone/>
            </a:pPr>
            <a:endParaRPr lang="en-GB" sz="2400" i="1" dirty="0" smtClean="0"/>
          </a:p>
          <a:p>
            <a:pPr>
              <a:buNone/>
            </a:pPr>
            <a:r>
              <a:rPr lang="en-GB" sz="2400" i="1" dirty="0" smtClean="0"/>
              <a:t>“And also I tend to use the train because I can work on it, read or phone or whatever. So that's what I like about the train, the price, and the use of time.” (L20)</a:t>
            </a:r>
            <a:endParaRPr lang="en-GB" sz="2400" dirty="0" smtClean="0"/>
          </a:p>
          <a:p>
            <a:endParaRPr lang="en-GB" dirty="0"/>
          </a:p>
        </p:txBody>
      </p:sp>
      <p:pic>
        <p:nvPicPr>
          <p:cNvPr id="4" name="Picture 2" descr="C:\Users\cassn\Dropbox\Disruption\Logos\jf110501_3c_logo_final_hi-res.jpg"/>
          <p:cNvPicPr>
            <a:picLocks noChangeAspect="1" noChangeArrowheads="1"/>
          </p:cNvPicPr>
          <p:nvPr/>
        </p:nvPicPr>
        <p:blipFill>
          <a:blip r:embed="rId2" cstate="print"/>
          <a:srcRect/>
          <a:stretch>
            <a:fillRect/>
          </a:stretch>
        </p:blipFill>
        <p:spPr bwMode="auto">
          <a:xfrm>
            <a:off x="251521" y="188640"/>
            <a:ext cx="2952328" cy="1117421"/>
          </a:xfrm>
          <a:prstGeom prst="rect">
            <a:avLst/>
          </a:prstGeom>
          <a:noFill/>
        </p:spPr>
      </p:pic>
    </p:spTree>
    <p:extLst>
      <p:ext uri="{BB962C8B-B14F-4D97-AF65-F5344CB8AC3E}">
        <p14:creationId xmlns:p14="http://schemas.microsoft.com/office/powerpoint/2010/main" val="33358373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4690864" cy="5717232"/>
          </a:xfrm>
        </p:spPr>
        <p:txBody>
          <a:bodyPr>
            <a:normAutofit/>
          </a:bodyPr>
          <a:lstStyle/>
          <a:p>
            <a:pPr lvl="0"/>
            <a:r>
              <a:rPr lang="en-GB" sz="1900" dirty="0" err="1" smtClean="0"/>
              <a:t>Porterage</a:t>
            </a:r>
            <a:r>
              <a:rPr lang="en-GB" sz="1900" dirty="0" smtClean="0"/>
              <a:t> of work-related materials</a:t>
            </a:r>
          </a:p>
          <a:p>
            <a:pPr>
              <a:buNone/>
            </a:pPr>
            <a:endParaRPr lang="en-GB" sz="2400" i="1" dirty="0" smtClean="0"/>
          </a:p>
          <a:p>
            <a:pPr>
              <a:buNone/>
            </a:pPr>
            <a:endParaRPr lang="en-GB" sz="2400" i="1" dirty="0" smtClean="0"/>
          </a:p>
          <a:p>
            <a:pPr>
              <a:buNone/>
            </a:pPr>
            <a:r>
              <a:rPr lang="en-GB" sz="2400" i="1" dirty="0" smtClean="0"/>
              <a:t>“my bike (It looks rather ugly with</a:t>
            </a:r>
          </a:p>
          <a:p>
            <a:pPr>
              <a:buNone/>
            </a:pPr>
            <a:r>
              <a:rPr lang="en-GB" sz="2400" i="1" dirty="0" smtClean="0"/>
              <a:t>the rack and bag on the bag but</a:t>
            </a:r>
          </a:p>
          <a:p>
            <a:pPr>
              <a:buNone/>
            </a:pPr>
            <a:r>
              <a:rPr lang="en-GB" sz="2400" i="1" dirty="0" smtClean="0"/>
              <a:t>functionality wins for commuting!!) (L80)</a:t>
            </a:r>
            <a:endParaRPr lang="en-GB" sz="2400" dirty="0" smtClean="0"/>
          </a:p>
          <a:p>
            <a:endParaRPr lang="en-GB" dirty="0"/>
          </a:p>
        </p:txBody>
      </p:sp>
      <p:pic>
        <p:nvPicPr>
          <p:cNvPr id="4" name="Picture 2" descr="C:\Users\cassn\Dropbox\Disruption\Logos\jf110501_3c_logo_final_hi-res.jpg"/>
          <p:cNvPicPr>
            <a:picLocks noChangeAspect="1" noChangeArrowheads="1"/>
          </p:cNvPicPr>
          <p:nvPr/>
        </p:nvPicPr>
        <p:blipFill>
          <a:blip r:embed="rId2" cstate="print"/>
          <a:srcRect/>
          <a:stretch>
            <a:fillRect/>
          </a:stretch>
        </p:blipFill>
        <p:spPr bwMode="auto">
          <a:xfrm>
            <a:off x="251521" y="188640"/>
            <a:ext cx="2952328" cy="1117421"/>
          </a:xfrm>
          <a:prstGeom prst="rect">
            <a:avLst/>
          </a:prstGeom>
          <a:noFill/>
        </p:spPr>
      </p:pic>
      <p:pic>
        <p:nvPicPr>
          <p:cNvPr id="5" name="Picture 4" descr="stevebike.jpg"/>
          <p:cNvPicPr>
            <a:picLocks noChangeAspect="1"/>
          </p:cNvPicPr>
          <p:nvPr/>
        </p:nvPicPr>
        <p:blipFill>
          <a:blip r:embed="rId3" cstate="print"/>
          <a:stretch>
            <a:fillRect/>
          </a:stretch>
        </p:blipFill>
        <p:spPr>
          <a:xfrm>
            <a:off x="5148064" y="3068960"/>
            <a:ext cx="3528392" cy="2634115"/>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075240" cy="4853136"/>
          </a:xfrm>
        </p:spPr>
        <p:txBody>
          <a:bodyPr>
            <a:normAutofit/>
          </a:bodyPr>
          <a:lstStyle/>
          <a:p>
            <a:pPr marL="0" indent="0">
              <a:buNone/>
            </a:pPr>
            <a:r>
              <a:rPr lang="en-GB" sz="2400" dirty="0" smtClean="0"/>
              <a:t>But…substituted logics matter when elements of the automobile commute are absent</a:t>
            </a:r>
            <a:endParaRPr lang="en-GB" sz="2400" dirty="0"/>
          </a:p>
          <a:p>
            <a:r>
              <a:rPr lang="en-GB" sz="2400" dirty="0" smtClean="0"/>
              <a:t>Health - </a:t>
            </a:r>
          </a:p>
          <a:p>
            <a:pPr>
              <a:buNone/>
            </a:pPr>
            <a:r>
              <a:rPr lang="en-GB" i="1" dirty="0" smtClean="0"/>
              <a:t>“in a management job, he was sat all day, it was his only way of exercising, so health but also money” (L30)</a:t>
            </a:r>
            <a:endParaRPr lang="en-GB" dirty="0" smtClean="0"/>
          </a:p>
          <a:p>
            <a:endParaRPr lang="en-GB" dirty="0"/>
          </a:p>
        </p:txBody>
      </p:sp>
      <p:pic>
        <p:nvPicPr>
          <p:cNvPr id="4" name="Picture 2" descr="C:\Users\cassn\Dropbox\Disruption\Logos\jf110501_3c_logo_final_hi-res.jpg"/>
          <p:cNvPicPr>
            <a:picLocks noChangeAspect="1" noChangeArrowheads="1"/>
          </p:cNvPicPr>
          <p:nvPr/>
        </p:nvPicPr>
        <p:blipFill>
          <a:blip r:embed="rId2" cstate="print"/>
          <a:srcRect/>
          <a:stretch>
            <a:fillRect/>
          </a:stretch>
        </p:blipFill>
        <p:spPr bwMode="auto">
          <a:xfrm>
            <a:off x="251521" y="188640"/>
            <a:ext cx="2952328" cy="1117421"/>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075240" cy="4853136"/>
          </a:xfrm>
        </p:spPr>
        <p:txBody>
          <a:bodyPr>
            <a:normAutofit/>
          </a:bodyPr>
          <a:lstStyle/>
          <a:p>
            <a:pPr marL="0" indent="0">
              <a:buNone/>
            </a:pPr>
            <a:r>
              <a:rPr lang="en-GB" sz="2400" dirty="0" smtClean="0"/>
              <a:t>But…substituted logics matter when elements of the automobile commute are absent</a:t>
            </a:r>
            <a:endParaRPr lang="en-GB" sz="2400" dirty="0"/>
          </a:p>
          <a:p>
            <a:r>
              <a:rPr lang="en-GB" sz="2400" dirty="0" smtClean="0"/>
              <a:t>Health - </a:t>
            </a:r>
          </a:p>
          <a:p>
            <a:r>
              <a:rPr lang="en-GB" sz="2400" dirty="0" smtClean="0"/>
              <a:t>Cost</a:t>
            </a:r>
          </a:p>
          <a:p>
            <a:r>
              <a:rPr lang="en-GB" i="1" dirty="0" smtClean="0"/>
              <a:t>“he went to work by train, it was actually easier for him to do that really than trying to park the other end and, you know, yeah, and it made it more economical to just have the one car”(Adrienne)</a:t>
            </a:r>
            <a:endParaRPr lang="en-GB" dirty="0" smtClean="0"/>
          </a:p>
          <a:p>
            <a:endParaRPr lang="en-GB" dirty="0"/>
          </a:p>
        </p:txBody>
      </p:sp>
      <p:pic>
        <p:nvPicPr>
          <p:cNvPr id="4" name="Picture 2" descr="C:\Users\cassn\Dropbox\Disruption\Logos\jf110501_3c_logo_final_hi-res.jpg"/>
          <p:cNvPicPr>
            <a:picLocks noChangeAspect="1" noChangeArrowheads="1"/>
          </p:cNvPicPr>
          <p:nvPr/>
        </p:nvPicPr>
        <p:blipFill>
          <a:blip r:embed="rId2" cstate="print"/>
          <a:srcRect/>
          <a:stretch>
            <a:fillRect/>
          </a:stretch>
        </p:blipFill>
        <p:spPr bwMode="auto">
          <a:xfrm>
            <a:off x="251521" y="188640"/>
            <a:ext cx="2952328" cy="1117421"/>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075240" cy="4853136"/>
          </a:xfrm>
        </p:spPr>
        <p:txBody>
          <a:bodyPr>
            <a:normAutofit/>
          </a:bodyPr>
          <a:lstStyle/>
          <a:p>
            <a:pPr marL="0" indent="0">
              <a:buNone/>
            </a:pPr>
            <a:r>
              <a:rPr lang="en-GB" sz="2400" dirty="0" smtClean="0"/>
              <a:t>But…substituted logics matter when elements of the automobile commute are absent</a:t>
            </a:r>
            <a:endParaRPr lang="en-GB" sz="2400" dirty="0"/>
          </a:p>
          <a:p>
            <a:r>
              <a:rPr lang="en-GB" sz="2400" dirty="0" smtClean="0"/>
              <a:t>Health - </a:t>
            </a:r>
          </a:p>
          <a:p>
            <a:r>
              <a:rPr lang="en-GB" sz="2400" dirty="0" smtClean="0"/>
              <a:t>Cost</a:t>
            </a:r>
          </a:p>
          <a:p>
            <a:r>
              <a:rPr lang="en-GB" sz="2400" dirty="0" smtClean="0"/>
              <a:t>Relaxation/transition to/from work </a:t>
            </a:r>
          </a:p>
          <a:p>
            <a:pPr>
              <a:buNone/>
            </a:pPr>
            <a:r>
              <a:rPr lang="en-GB" i="1" dirty="0" smtClean="0"/>
              <a:t>“when I cycled it was too close and I needed to walk to have extra time ... I never had that time out to de-stress before coming to work or from work” (L81)</a:t>
            </a:r>
            <a:endParaRPr lang="en-GB" dirty="0" smtClean="0"/>
          </a:p>
          <a:p>
            <a:endParaRPr lang="en-GB" dirty="0"/>
          </a:p>
        </p:txBody>
      </p:sp>
      <p:pic>
        <p:nvPicPr>
          <p:cNvPr id="4" name="Picture 2" descr="C:\Users\cassn\Dropbox\Disruption\Logos\jf110501_3c_logo_final_hi-res.jpg"/>
          <p:cNvPicPr>
            <a:picLocks noChangeAspect="1" noChangeArrowheads="1"/>
          </p:cNvPicPr>
          <p:nvPr/>
        </p:nvPicPr>
        <p:blipFill>
          <a:blip r:embed="rId2" cstate="print"/>
          <a:srcRect/>
          <a:stretch>
            <a:fillRect/>
          </a:stretch>
        </p:blipFill>
        <p:spPr bwMode="auto">
          <a:xfrm>
            <a:off x="251521" y="188640"/>
            <a:ext cx="2952328" cy="1117421"/>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075240" cy="5257800"/>
          </a:xfrm>
        </p:spPr>
        <p:txBody>
          <a:bodyPr>
            <a:normAutofit/>
          </a:bodyPr>
          <a:lstStyle/>
          <a:p>
            <a:pPr marL="0" indent="0">
              <a:buNone/>
            </a:pPr>
            <a:r>
              <a:rPr lang="en-GB" sz="2400" dirty="0" smtClean="0"/>
              <a:t>But…substituted logics matter when elements of the automobile commute are absent</a:t>
            </a:r>
            <a:endParaRPr lang="en-GB" sz="2400" dirty="0"/>
          </a:p>
          <a:p>
            <a:r>
              <a:rPr lang="en-GB" sz="2400" dirty="0" smtClean="0"/>
              <a:t>Health - </a:t>
            </a:r>
          </a:p>
          <a:p>
            <a:r>
              <a:rPr lang="en-GB" sz="2400" dirty="0" smtClean="0"/>
              <a:t>Cost</a:t>
            </a:r>
          </a:p>
          <a:p>
            <a:r>
              <a:rPr lang="en-GB" sz="2400" dirty="0" smtClean="0"/>
              <a:t>Relaxation/transition to/from work </a:t>
            </a:r>
          </a:p>
          <a:p>
            <a:r>
              <a:rPr lang="en-GB" sz="2400" dirty="0" smtClean="0"/>
              <a:t>Outdoor stimulation (fresh air)</a:t>
            </a:r>
          </a:p>
          <a:p>
            <a:pPr>
              <a:buNone/>
            </a:pPr>
            <a:r>
              <a:rPr lang="en-GB" i="1" dirty="0" smtClean="0"/>
              <a:t>“a blast of fresh sea air first thing in the morning... cycle to work and feel energised by that ... you feel awake and ready to take on the day’s tasks, so a nice way to start the day” (Adam)</a:t>
            </a:r>
            <a:endParaRPr lang="en-GB" dirty="0" smtClean="0"/>
          </a:p>
          <a:p>
            <a:endParaRPr lang="en-GB" dirty="0"/>
          </a:p>
        </p:txBody>
      </p:sp>
      <p:pic>
        <p:nvPicPr>
          <p:cNvPr id="4" name="Picture 2" descr="C:\Users\cassn\Dropbox\Disruption\Logos\jf110501_3c_logo_final_hi-res.jpg"/>
          <p:cNvPicPr>
            <a:picLocks noChangeAspect="1" noChangeArrowheads="1"/>
          </p:cNvPicPr>
          <p:nvPr/>
        </p:nvPicPr>
        <p:blipFill>
          <a:blip r:embed="rId2" cstate="print"/>
          <a:srcRect/>
          <a:stretch>
            <a:fillRect/>
          </a:stretch>
        </p:blipFill>
        <p:spPr bwMode="auto">
          <a:xfrm>
            <a:off x="251521" y="188640"/>
            <a:ext cx="2952328" cy="1117421"/>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075240" cy="5257800"/>
          </a:xfrm>
        </p:spPr>
        <p:txBody>
          <a:bodyPr>
            <a:normAutofit/>
          </a:bodyPr>
          <a:lstStyle/>
          <a:p>
            <a:pPr marL="0" indent="0">
              <a:buNone/>
            </a:pPr>
            <a:r>
              <a:rPr lang="en-GB" sz="2400" dirty="0" smtClean="0"/>
              <a:t>But…substituted logics matter when elements of the automobile commute are absent</a:t>
            </a:r>
            <a:endParaRPr lang="en-GB" sz="2400" dirty="0"/>
          </a:p>
          <a:p>
            <a:r>
              <a:rPr lang="en-GB" sz="2400" dirty="0" smtClean="0"/>
              <a:t>Health - </a:t>
            </a:r>
          </a:p>
          <a:p>
            <a:r>
              <a:rPr lang="en-GB" sz="2400" dirty="0" smtClean="0"/>
              <a:t>Cost</a:t>
            </a:r>
          </a:p>
          <a:p>
            <a:r>
              <a:rPr lang="en-GB" sz="2400" dirty="0" smtClean="0"/>
              <a:t>Relaxation/transition to/from work </a:t>
            </a:r>
          </a:p>
          <a:p>
            <a:r>
              <a:rPr lang="en-GB" sz="2400" dirty="0" smtClean="0"/>
              <a:t>Outdoor stimulation (fresh air)</a:t>
            </a:r>
          </a:p>
          <a:p>
            <a:r>
              <a:rPr lang="en-GB" sz="2400" dirty="0" smtClean="0"/>
              <a:t>Environment</a:t>
            </a:r>
            <a:endParaRPr lang="en-GB" sz="2400" dirty="0"/>
          </a:p>
        </p:txBody>
      </p:sp>
      <p:pic>
        <p:nvPicPr>
          <p:cNvPr id="4" name="Picture 2" descr="C:\Users\cassn\Dropbox\Disruption\Logos\jf110501_3c_logo_final_hi-res.jpg"/>
          <p:cNvPicPr>
            <a:picLocks noChangeAspect="1" noChangeArrowheads="1"/>
          </p:cNvPicPr>
          <p:nvPr/>
        </p:nvPicPr>
        <p:blipFill>
          <a:blip r:embed="rId2" cstate="print"/>
          <a:srcRect/>
          <a:stretch>
            <a:fillRect/>
          </a:stretch>
        </p:blipFill>
        <p:spPr bwMode="auto">
          <a:xfrm>
            <a:off x="251521" y="188640"/>
            <a:ext cx="2952328" cy="1117421"/>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2060848"/>
            <a:ext cx="8229600" cy="4525963"/>
          </a:xfrm>
        </p:spPr>
        <p:txBody>
          <a:bodyPr/>
          <a:lstStyle/>
          <a:p>
            <a:endParaRPr lang="en-GB" dirty="0" smtClean="0"/>
          </a:p>
          <a:p>
            <a:r>
              <a:rPr lang="en-GB" sz="2400" dirty="0" smtClean="0"/>
              <a:t>7 Universities, EPSRC-RCUK funded</a:t>
            </a:r>
          </a:p>
          <a:p>
            <a:endParaRPr lang="en-GB" sz="2400" dirty="0" smtClean="0"/>
          </a:p>
          <a:p>
            <a:r>
              <a:rPr lang="en-GB" sz="2400" dirty="0" smtClean="0"/>
              <a:t>6 Work Packages, quantitative and qualitative, academic, organisation and policy facing</a:t>
            </a:r>
          </a:p>
          <a:p>
            <a:endParaRPr lang="en-GB" sz="2400" dirty="0" smtClean="0"/>
          </a:p>
          <a:p>
            <a:r>
              <a:rPr lang="en-GB" sz="2400" dirty="0" smtClean="0"/>
              <a:t>WP2: Lancaster and Brighton ‘ethnographic’, longitudinal, multiple data type research on everyday life and travel and disruptions to it</a:t>
            </a:r>
            <a:endParaRPr lang="en-GB" sz="2400" dirty="0"/>
          </a:p>
        </p:txBody>
      </p:sp>
      <p:pic>
        <p:nvPicPr>
          <p:cNvPr id="5" name="Picture 2" descr="C:\Users\cassn\Dropbox\Disruption\Logos\jf110501_3c_logo_final_hi-res.jpg"/>
          <p:cNvPicPr>
            <a:picLocks noChangeAspect="1" noChangeArrowheads="1"/>
          </p:cNvPicPr>
          <p:nvPr/>
        </p:nvPicPr>
        <p:blipFill>
          <a:blip r:embed="rId3" cstate="print"/>
          <a:srcRect/>
          <a:stretch>
            <a:fillRect/>
          </a:stretch>
        </p:blipFill>
        <p:spPr bwMode="auto">
          <a:xfrm>
            <a:off x="251521" y="188640"/>
            <a:ext cx="3672408" cy="1389963"/>
          </a:xfrm>
          <a:prstGeom prst="rect">
            <a:avLst/>
          </a:prstGeom>
          <a:noFill/>
        </p:spPr>
      </p:pic>
      <p:pic>
        <p:nvPicPr>
          <p:cNvPr id="1026" name="Picture 2" descr="C:\Users\cassn\Dropbox\Disruption\Logos\energy-logolarge.jpg"/>
          <p:cNvPicPr>
            <a:picLocks noChangeAspect="1" noChangeArrowheads="1"/>
          </p:cNvPicPr>
          <p:nvPr/>
        </p:nvPicPr>
        <p:blipFill>
          <a:blip r:embed="rId4" cstate="print"/>
          <a:srcRect/>
          <a:stretch>
            <a:fillRect/>
          </a:stretch>
        </p:blipFill>
        <p:spPr bwMode="auto">
          <a:xfrm>
            <a:off x="5724128" y="260649"/>
            <a:ext cx="3239145" cy="1768932"/>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3888" y="274638"/>
            <a:ext cx="5122912" cy="1143000"/>
          </a:xfrm>
        </p:spPr>
        <p:txBody>
          <a:bodyPr>
            <a:normAutofit/>
          </a:bodyPr>
          <a:lstStyle/>
          <a:p>
            <a:r>
              <a:rPr lang="en-GB" sz="2800" b="1" dirty="0" smtClean="0"/>
              <a:t>Implications</a:t>
            </a:r>
          </a:p>
        </p:txBody>
      </p:sp>
      <p:sp>
        <p:nvSpPr>
          <p:cNvPr id="6" name="Content Placeholder 5"/>
          <p:cNvSpPr>
            <a:spLocks noGrp="1"/>
          </p:cNvSpPr>
          <p:nvPr>
            <p:ph sz="quarter" idx="4"/>
          </p:nvPr>
        </p:nvSpPr>
        <p:spPr>
          <a:xfrm>
            <a:off x="611561" y="1628800"/>
            <a:ext cx="8075240" cy="4497363"/>
          </a:xfrm>
        </p:spPr>
        <p:txBody>
          <a:bodyPr>
            <a:normAutofit fontScale="92500" lnSpcReduction="10000"/>
          </a:bodyPr>
          <a:lstStyle/>
          <a:p>
            <a:pPr lvl="0"/>
            <a:endParaRPr lang="en-GB" dirty="0" smtClean="0"/>
          </a:p>
          <a:p>
            <a:pPr lvl="0"/>
            <a:r>
              <a:rPr lang="en-GB" dirty="0" smtClean="0"/>
              <a:t>Behaviour change may have a role to play: </a:t>
            </a:r>
          </a:p>
          <a:p>
            <a:pPr lvl="1"/>
            <a:r>
              <a:rPr lang="en-GB" dirty="0" smtClean="0"/>
              <a:t>recruitment to low carbon means through recognition of  low carbon commuting's parallels to the automobile; </a:t>
            </a:r>
          </a:p>
          <a:p>
            <a:pPr lvl="1"/>
            <a:r>
              <a:rPr lang="en-GB" dirty="0" smtClean="0"/>
              <a:t>recruitment through the building of the substituted logics</a:t>
            </a:r>
            <a:endParaRPr lang="en-GB" dirty="0"/>
          </a:p>
          <a:p>
            <a:pPr lvl="0"/>
            <a:r>
              <a:rPr lang="en-GB" dirty="0" smtClean="0"/>
              <a:t>But…it will only have a small impact</a:t>
            </a:r>
            <a:endParaRPr lang="en-GB" dirty="0"/>
          </a:p>
          <a:p>
            <a:pPr lvl="0"/>
            <a:r>
              <a:rPr lang="en-GB" dirty="0" smtClean="0"/>
              <a:t>Spectrum of Socio-technical systemic interventions needed </a:t>
            </a:r>
            <a:endParaRPr lang="en-GB" dirty="0"/>
          </a:p>
          <a:p>
            <a:pPr lvl="1"/>
            <a:r>
              <a:rPr lang="en-GB" dirty="0" smtClean="0"/>
              <a:t>the commute is located in a system of practices (including schooling, recreation, shopping and other practices)</a:t>
            </a:r>
          </a:p>
          <a:p>
            <a:pPr lvl="1"/>
            <a:r>
              <a:rPr lang="en-GB" dirty="0" smtClean="0"/>
              <a:t>Connections to these other practices involve </a:t>
            </a:r>
            <a:r>
              <a:rPr lang="en-GB" b="1" dirty="0" smtClean="0"/>
              <a:t>contingencies</a:t>
            </a:r>
            <a:r>
              <a:rPr lang="en-GB" dirty="0" smtClean="0"/>
              <a:t> that render low carbon commuting and the achieving of many of the logics we outline difficult</a:t>
            </a:r>
          </a:p>
          <a:p>
            <a:pPr lvl="1"/>
            <a:r>
              <a:rPr lang="en-GB" dirty="0" smtClean="0"/>
              <a:t>Interventions need to address these contingencies that produce a system of practice</a:t>
            </a:r>
          </a:p>
          <a:p>
            <a:endParaRPr lang="en-GB" dirty="0"/>
          </a:p>
        </p:txBody>
      </p:sp>
      <p:pic>
        <p:nvPicPr>
          <p:cNvPr id="7" name="Picture 2" descr="C:\Users\cassn\Dropbox\Disruption\Logos\jf110501_3c_logo_final_hi-res.jpg"/>
          <p:cNvPicPr>
            <a:picLocks noChangeAspect="1" noChangeArrowheads="1"/>
          </p:cNvPicPr>
          <p:nvPr/>
        </p:nvPicPr>
        <p:blipFill>
          <a:blip r:embed="rId3" cstate="print"/>
          <a:srcRect/>
          <a:stretch>
            <a:fillRect/>
          </a:stretch>
        </p:blipFill>
        <p:spPr bwMode="auto">
          <a:xfrm>
            <a:off x="251521" y="188640"/>
            <a:ext cx="2952328" cy="1117421"/>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GB" sz="4000" dirty="0" smtClean="0"/>
              <a:t>Contingencies</a:t>
            </a:r>
          </a:p>
        </p:txBody>
      </p:sp>
      <p:sp>
        <p:nvSpPr>
          <p:cNvPr id="6" name="Content Placeholder 5"/>
          <p:cNvSpPr>
            <a:spLocks noGrp="1"/>
          </p:cNvSpPr>
          <p:nvPr>
            <p:ph sz="quarter" idx="4"/>
          </p:nvPr>
        </p:nvSpPr>
        <p:spPr>
          <a:xfrm>
            <a:off x="611561" y="1628800"/>
            <a:ext cx="8075240" cy="4497363"/>
          </a:xfrm>
        </p:spPr>
        <p:txBody>
          <a:bodyPr>
            <a:normAutofit lnSpcReduction="10000"/>
          </a:bodyPr>
          <a:lstStyle/>
          <a:p>
            <a:pPr lvl="0"/>
            <a:r>
              <a:rPr lang="en-GB" i="1" dirty="0" smtClean="0"/>
              <a:t>personal</a:t>
            </a:r>
            <a:r>
              <a:rPr lang="en-GB" dirty="0" smtClean="0"/>
              <a:t> (physical e.g. fitness)</a:t>
            </a:r>
          </a:p>
          <a:p>
            <a:pPr lvl="0"/>
            <a:r>
              <a:rPr lang="en-GB" i="1" dirty="0" smtClean="0"/>
              <a:t>spatial </a:t>
            </a:r>
            <a:r>
              <a:rPr lang="en-GB" dirty="0" smtClean="0"/>
              <a:t>(e.g. the metric distances between practice sites)</a:t>
            </a:r>
          </a:p>
          <a:p>
            <a:pPr lvl="0"/>
            <a:r>
              <a:rPr lang="en-GB" i="1" dirty="0" smtClean="0"/>
              <a:t>infrastructural</a:t>
            </a:r>
            <a:r>
              <a:rPr lang="en-GB" dirty="0" smtClean="0"/>
              <a:t> (rail or bus stops and route, in </a:t>
            </a:r>
            <a:r>
              <a:rPr lang="en-GB" i="1" dirty="0" smtClean="0"/>
              <a:t>spatial</a:t>
            </a:r>
            <a:r>
              <a:rPr lang="en-GB" dirty="0" smtClean="0"/>
              <a:t> proximity to home and workplace, </a:t>
            </a:r>
            <a:r>
              <a:rPr lang="en-GB" b="1" dirty="0" smtClean="0"/>
              <a:t>parking</a:t>
            </a:r>
            <a:r>
              <a:rPr lang="en-GB" dirty="0" smtClean="0"/>
              <a:t> spaces, cycle storage and showers)</a:t>
            </a:r>
          </a:p>
          <a:p>
            <a:pPr lvl="0"/>
            <a:r>
              <a:rPr lang="en-GB" i="1" dirty="0" smtClean="0"/>
              <a:t>competence based </a:t>
            </a:r>
            <a:r>
              <a:rPr lang="en-GB" dirty="0" smtClean="0"/>
              <a:t>(scheduling the intersection of household, transport and institutional timetables – </a:t>
            </a:r>
            <a:r>
              <a:rPr lang="en-GB" b="1" dirty="0" smtClean="0"/>
              <a:t>school run</a:t>
            </a:r>
            <a:r>
              <a:rPr lang="en-GB" dirty="0" smtClean="0"/>
              <a:t>)</a:t>
            </a:r>
          </a:p>
          <a:p>
            <a:pPr lvl="0"/>
            <a:r>
              <a:rPr lang="en-GB" i="1" dirty="0" smtClean="0"/>
              <a:t>materials based</a:t>
            </a:r>
            <a:r>
              <a:rPr lang="en-GB" dirty="0" smtClean="0"/>
              <a:t> (comfort, privacy, scheduling through the use of appropriate clothing or ‘involvement shields’, ‘reliability’ through pre-empting breakdown) </a:t>
            </a:r>
          </a:p>
          <a:p>
            <a:pPr lvl="0"/>
            <a:r>
              <a:rPr lang="en-GB" i="1" dirty="0" smtClean="0"/>
              <a:t>temporal </a:t>
            </a:r>
            <a:r>
              <a:rPr lang="en-GB" dirty="0" smtClean="0"/>
              <a:t>(lies behind all others – tyranny of inflexible times)</a:t>
            </a:r>
            <a:endParaRPr lang="en-GB" i="1" dirty="0" smtClean="0"/>
          </a:p>
          <a:p>
            <a:endParaRPr lang="en-GB" dirty="0"/>
          </a:p>
        </p:txBody>
      </p:sp>
      <p:pic>
        <p:nvPicPr>
          <p:cNvPr id="7" name="Picture 2" descr="C:\Users\cassn\Dropbox\Disruption\Logos\jf110501_3c_logo_final_hi-res.jpg"/>
          <p:cNvPicPr>
            <a:picLocks noChangeAspect="1" noChangeArrowheads="1"/>
          </p:cNvPicPr>
          <p:nvPr/>
        </p:nvPicPr>
        <p:blipFill>
          <a:blip r:embed="rId3" cstate="print"/>
          <a:srcRect/>
          <a:stretch>
            <a:fillRect/>
          </a:stretch>
        </p:blipFill>
        <p:spPr bwMode="auto">
          <a:xfrm>
            <a:off x="251521" y="188640"/>
            <a:ext cx="2952328" cy="1117421"/>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GB" sz="4000" dirty="0" smtClean="0"/>
              <a:t>Implications</a:t>
            </a:r>
            <a:endParaRPr lang="en-GB" sz="4000" dirty="0"/>
          </a:p>
        </p:txBody>
      </p:sp>
      <p:sp>
        <p:nvSpPr>
          <p:cNvPr id="6" name="Content Placeholder 5"/>
          <p:cNvSpPr>
            <a:spLocks noGrp="1"/>
          </p:cNvSpPr>
          <p:nvPr>
            <p:ph sz="quarter" idx="4"/>
          </p:nvPr>
        </p:nvSpPr>
        <p:spPr>
          <a:xfrm>
            <a:off x="611561" y="1628800"/>
            <a:ext cx="8075240" cy="4497363"/>
          </a:xfrm>
        </p:spPr>
        <p:txBody>
          <a:bodyPr>
            <a:noAutofit/>
          </a:bodyPr>
          <a:lstStyle/>
          <a:p>
            <a:r>
              <a:rPr lang="en-GB" sz="2800" dirty="0" smtClean="0"/>
              <a:t>Interventions beyond the individual –  first focus on systemic factors that can reduce the contingencies for  large numbers</a:t>
            </a:r>
          </a:p>
          <a:p>
            <a:r>
              <a:rPr lang="en-GB" sz="2800" dirty="0" smtClean="0"/>
              <a:t>Some contingencies cannot be resolved (corporeal, distances) </a:t>
            </a:r>
          </a:p>
          <a:p>
            <a:r>
              <a:rPr lang="en-GB" sz="2800" dirty="0" smtClean="0"/>
              <a:t>Some cannot be addressed by the individual (location of workplace, infrastructural provision)</a:t>
            </a:r>
          </a:p>
          <a:p>
            <a:r>
              <a:rPr lang="en-GB" sz="2800" dirty="0" smtClean="0"/>
              <a:t>The most viable interventions therefore address these and norms of practice , especially temporal scheduling. </a:t>
            </a:r>
          </a:p>
        </p:txBody>
      </p:sp>
      <p:pic>
        <p:nvPicPr>
          <p:cNvPr id="7" name="Picture 2" descr="C:\Users\cassn\Dropbox\Disruption\Logos\jf110501_3c_logo_final_hi-res.jpg"/>
          <p:cNvPicPr>
            <a:picLocks noChangeAspect="1" noChangeArrowheads="1"/>
          </p:cNvPicPr>
          <p:nvPr/>
        </p:nvPicPr>
        <p:blipFill>
          <a:blip r:embed="rId3" cstate="print"/>
          <a:srcRect/>
          <a:stretch>
            <a:fillRect/>
          </a:stretch>
        </p:blipFill>
        <p:spPr bwMode="auto">
          <a:xfrm>
            <a:off x="251521" y="188640"/>
            <a:ext cx="2952328" cy="1117421"/>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GB" sz="4000" dirty="0" smtClean="0"/>
              <a:t>Spectrum diagrams</a:t>
            </a:r>
            <a:endParaRPr lang="en-GB" sz="4000" dirty="0"/>
          </a:p>
        </p:txBody>
      </p:sp>
      <p:sp>
        <p:nvSpPr>
          <p:cNvPr id="6" name="Content Placeholder 5"/>
          <p:cNvSpPr>
            <a:spLocks noGrp="1"/>
          </p:cNvSpPr>
          <p:nvPr>
            <p:ph sz="quarter" idx="4"/>
          </p:nvPr>
        </p:nvSpPr>
        <p:spPr>
          <a:xfrm>
            <a:off x="683568" y="1772816"/>
            <a:ext cx="7931224" cy="432049"/>
          </a:xfrm>
        </p:spPr>
        <p:txBody>
          <a:bodyPr>
            <a:normAutofit lnSpcReduction="10000"/>
          </a:bodyPr>
          <a:lstStyle/>
          <a:p>
            <a:pPr algn="ctr">
              <a:buNone/>
            </a:pPr>
            <a:r>
              <a:rPr lang="en-GB" dirty="0" smtClean="0"/>
              <a:t>Work</a:t>
            </a:r>
            <a:endParaRPr lang="en-GB" dirty="0"/>
          </a:p>
        </p:txBody>
      </p:sp>
      <p:pic>
        <p:nvPicPr>
          <p:cNvPr id="7" name="Picture 2" descr="C:\Users\cassn\Dropbox\Disruption\Logos\jf110501_3c_logo_final_hi-res.jpg"/>
          <p:cNvPicPr>
            <a:picLocks noChangeAspect="1" noChangeArrowheads="1"/>
          </p:cNvPicPr>
          <p:nvPr/>
        </p:nvPicPr>
        <p:blipFill>
          <a:blip r:embed="rId3" cstate="print"/>
          <a:srcRect/>
          <a:stretch>
            <a:fillRect/>
          </a:stretch>
        </p:blipFill>
        <p:spPr bwMode="auto">
          <a:xfrm>
            <a:off x="251521" y="188640"/>
            <a:ext cx="2952328" cy="1117421"/>
          </a:xfrm>
          <a:prstGeom prst="rect">
            <a:avLst/>
          </a:prstGeom>
          <a:noFill/>
        </p:spPr>
      </p:pic>
      <p:cxnSp>
        <p:nvCxnSpPr>
          <p:cNvPr id="8" name="Straight Arrow Connector 7"/>
          <p:cNvCxnSpPr/>
          <p:nvPr/>
        </p:nvCxnSpPr>
        <p:spPr>
          <a:xfrm>
            <a:off x="611560" y="1556792"/>
            <a:ext cx="8064896" cy="0"/>
          </a:xfrm>
          <a:prstGeom prst="straightConnector1">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39552" y="1844824"/>
            <a:ext cx="1584176" cy="369332"/>
          </a:xfrm>
          <a:prstGeom prst="rect">
            <a:avLst/>
          </a:prstGeom>
          <a:noFill/>
        </p:spPr>
        <p:txBody>
          <a:bodyPr wrap="square" rtlCol="0">
            <a:spAutoFit/>
          </a:bodyPr>
          <a:lstStyle/>
          <a:p>
            <a:r>
              <a:rPr lang="en-GB" dirty="0" smtClean="0"/>
              <a:t>Least radical</a:t>
            </a:r>
            <a:endParaRPr lang="en-GB" dirty="0"/>
          </a:p>
        </p:txBody>
      </p:sp>
      <p:sp>
        <p:nvSpPr>
          <p:cNvPr id="14" name="TextBox 13"/>
          <p:cNvSpPr txBox="1"/>
          <p:nvPr/>
        </p:nvSpPr>
        <p:spPr>
          <a:xfrm>
            <a:off x="7380312" y="1844824"/>
            <a:ext cx="1476672" cy="369332"/>
          </a:xfrm>
          <a:prstGeom prst="rect">
            <a:avLst/>
          </a:prstGeom>
          <a:noFill/>
        </p:spPr>
        <p:txBody>
          <a:bodyPr wrap="square" rtlCol="0">
            <a:spAutoFit/>
          </a:bodyPr>
          <a:lstStyle/>
          <a:p>
            <a:r>
              <a:rPr lang="en-GB" dirty="0" smtClean="0"/>
              <a:t>Most radical</a:t>
            </a:r>
            <a:endParaRPr lang="en-GB" dirty="0"/>
          </a:p>
        </p:txBody>
      </p:sp>
      <p:sp>
        <p:nvSpPr>
          <p:cNvPr id="15" name="TextBox 14"/>
          <p:cNvSpPr txBox="1"/>
          <p:nvPr/>
        </p:nvSpPr>
        <p:spPr>
          <a:xfrm>
            <a:off x="683568" y="2492896"/>
            <a:ext cx="2448272" cy="646331"/>
          </a:xfrm>
          <a:prstGeom prst="rect">
            <a:avLst/>
          </a:prstGeom>
          <a:noFill/>
          <a:ln>
            <a:solidFill>
              <a:schemeClr val="tx1"/>
            </a:solidFill>
          </a:ln>
        </p:spPr>
        <p:txBody>
          <a:bodyPr wrap="square" rtlCol="0">
            <a:spAutoFit/>
          </a:bodyPr>
          <a:lstStyle/>
          <a:p>
            <a:r>
              <a:rPr lang="en-GB" dirty="0" smtClean="0"/>
              <a:t>Parking for car-sharers - </a:t>
            </a:r>
            <a:r>
              <a:rPr lang="en-GB" i="1" dirty="0" smtClean="0"/>
              <a:t>infrastructural</a:t>
            </a:r>
            <a:endParaRPr lang="en-GB" dirty="0"/>
          </a:p>
        </p:txBody>
      </p:sp>
      <p:sp>
        <p:nvSpPr>
          <p:cNvPr id="16" name="TextBox 15"/>
          <p:cNvSpPr txBox="1"/>
          <p:nvPr/>
        </p:nvSpPr>
        <p:spPr>
          <a:xfrm>
            <a:off x="3203848" y="2492896"/>
            <a:ext cx="3384376" cy="369332"/>
          </a:xfrm>
          <a:prstGeom prst="rect">
            <a:avLst/>
          </a:prstGeom>
          <a:noFill/>
          <a:ln>
            <a:solidFill>
              <a:schemeClr val="tx1"/>
            </a:solidFill>
          </a:ln>
        </p:spPr>
        <p:txBody>
          <a:bodyPr wrap="square" rtlCol="0">
            <a:spAutoFit/>
          </a:bodyPr>
          <a:lstStyle/>
          <a:p>
            <a:r>
              <a:rPr lang="en-GB" dirty="0" smtClean="0"/>
              <a:t>Mandate flexible hours - </a:t>
            </a:r>
            <a:r>
              <a:rPr lang="en-GB" i="1" dirty="0" smtClean="0"/>
              <a:t>temporal</a:t>
            </a:r>
            <a:endParaRPr lang="en-GB" i="1" dirty="0"/>
          </a:p>
        </p:txBody>
      </p:sp>
      <p:sp>
        <p:nvSpPr>
          <p:cNvPr id="17" name="TextBox 16"/>
          <p:cNvSpPr txBox="1"/>
          <p:nvPr/>
        </p:nvSpPr>
        <p:spPr>
          <a:xfrm>
            <a:off x="6804248" y="2492896"/>
            <a:ext cx="2016224" cy="923330"/>
          </a:xfrm>
          <a:prstGeom prst="rect">
            <a:avLst/>
          </a:prstGeom>
          <a:noFill/>
          <a:ln>
            <a:solidFill>
              <a:schemeClr val="tx1"/>
            </a:solidFill>
          </a:ln>
        </p:spPr>
        <p:txBody>
          <a:bodyPr wrap="square" rtlCol="0">
            <a:spAutoFit/>
          </a:bodyPr>
          <a:lstStyle/>
          <a:p>
            <a:r>
              <a:rPr lang="en-GB" dirty="0" smtClean="0"/>
              <a:t>Reduce ‘core hours’ for business - </a:t>
            </a:r>
            <a:r>
              <a:rPr lang="en-GB" i="1" dirty="0" smtClean="0"/>
              <a:t>temporal</a:t>
            </a:r>
            <a:endParaRPr lang="en-GB" dirty="0"/>
          </a:p>
        </p:txBody>
      </p:sp>
      <p:sp>
        <p:nvSpPr>
          <p:cNvPr id="18" name="TextBox 17"/>
          <p:cNvSpPr txBox="1"/>
          <p:nvPr/>
        </p:nvSpPr>
        <p:spPr>
          <a:xfrm>
            <a:off x="3347864" y="2996952"/>
            <a:ext cx="3312368" cy="646331"/>
          </a:xfrm>
          <a:prstGeom prst="rect">
            <a:avLst/>
          </a:prstGeom>
          <a:noFill/>
          <a:ln>
            <a:solidFill>
              <a:schemeClr val="tx1"/>
            </a:solidFill>
          </a:ln>
        </p:spPr>
        <p:txBody>
          <a:bodyPr wrap="square" rtlCol="0">
            <a:spAutoFit/>
          </a:bodyPr>
          <a:lstStyle/>
          <a:p>
            <a:r>
              <a:rPr lang="en-GB" dirty="0" smtClean="0"/>
              <a:t>Technology for flexible work provided by employer - </a:t>
            </a:r>
            <a:r>
              <a:rPr lang="en-GB" i="1" dirty="0" smtClean="0"/>
              <a:t>material</a:t>
            </a:r>
            <a:endParaRPr lang="en-GB" dirty="0"/>
          </a:p>
        </p:txBody>
      </p:sp>
      <p:sp>
        <p:nvSpPr>
          <p:cNvPr id="19" name="TextBox 18"/>
          <p:cNvSpPr txBox="1"/>
          <p:nvPr/>
        </p:nvSpPr>
        <p:spPr>
          <a:xfrm>
            <a:off x="2483768" y="3789040"/>
            <a:ext cx="4608512" cy="369332"/>
          </a:xfrm>
          <a:prstGeom prst="rect">
            <a:avLst/>
          </a:prstGeom>
          <a:noFill/>
          <a:ln>
            <a:solidFill>
              <a:schemeClr val="tx1"/>
            </a:solidFill>
          </a:ln>
        </p:spPr>
        <p:txBody>
          <a:bodyPr wrap="square" rtlCol="0">
            <a:spAutoFit/>
          </a:bodyPr>
          <a:lstStyle/>
          <a:p>
            <a:r>
              <a:rPr lang="en-GB" dirty="0" smtClean="0"/>
              <a:t>Collectivised works transport - </a:t>
            </a:r>
            <a:r>
              <a:rPr lang="en-GB" i="1" dirty="0" smtClean="0"/>
              <a:t>infrastructural</a:t>
            </a:r>
            <a:endParaRPr lang="en-GB" dirty="0"/>
          </a:p>
        </p:txBody>
      </p:sp>
      <p:sp>
        <p:nvSpPr>
          <p:cNvPr id="20" name="TextBox 19"/>
          <p:cNvSpPr txBox="1"/>
          <p:nvPr/>
        </p:nvSpPr>
        <p:spPr>
          <a:xfrm>
            <a:off x="4788024" y="4365104"/>
            <a:ext cx="4032448" cy="923330"/>
          </a:xfrm>
          <a:prstGeom prst="rect">
            <a:avLst/>
          </a:prstGeom>
          <a:noFill/>
          <a:ln>
            <a:solidFill>
              <a:schemeClr val="tx1"/>
            </a:solidFill>
          </a:ln>
        </p:spPr>
        <p:txBody>
          <a:bodyPr wrap="square" rtlCol="0">
            <a:spAutoFit/>
          </a:bodyPr>
          <a:lstStyle/>
          <a:p>
            <a:r>
              <a:rPr lang="en-GB" dirty="0" smtClean="0"/>
              <a:t>(Particularly low paid/low time flexibility) – responsibility for low-carbon commute shifts to employer - </a:t>
            </a:r>
            <a:r>
              <a:rPr lang="en-GB" i="1" dirty="0" smtClean="0"/>
              <a:t>systemic</a:t>
            </a:r>
            <a:endParaRPr lang="en-GB" dirty="0"/>
          </a:p>
        </p:txBody>
      </p:sp>
      <p:sp>
        <p:nvSpPr>
          <p:cNvPr id="21" name="TextBox 20"/>
          <p:cNvSpPr txBox="1"/>
          <p:nvPr/>
        </p:nvSpPr>
        <p:spPr>
          <a:xfrm>
            <a:off x="2123728" y="4365104"/>
            <a:ext cx="2520280" cy="923330"/>
          </a:xfrm>
          <a:prstGeom prst="rect">
            <a:avLst/>
          </a:prstGeom>
          <a:noFill/>
          <a:ln>
            <a:solidFill>
              <a:schemeClr val="tx1"/>
            </a:solidFill>
          </a:ln>
        </p:spPr>
        <p:txBody>
          <a:bodyPr wrap="square" rtlCol="0">
            <a:spAutoFit/>
          </a:bodyPr>
          <a:lstStyle/>
          <a:p>
            <a:r>
              <a:rPr lang="en-GB" dirty="0" smtClean="0"/>
              <a:t>Late arrival accepted for low-carbon commuters - </a:t>
            </a:r>
            <a:r>
              <a:rPr lang="en-GB" i="1" dirty="0" smtClean="0"/>
              <a:t>cultural</a:t>
            </a:r>
            <a:endParaRPr lang="en-GB"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GB" sz="4000" dirty="0" smtClean="0"/>
              <a:t>Spectrum diagrams</a:t>
            </a:r>
            <a:endParaRPr lang="en-GB" sz="4000" dirty="0"/>
          </a:p>
        </p:txBody>
      </p:sp>
      <p:sp>
        <p:nvSpPr>
          <p:cNvPr id="6" name="Content Placeholder 5"/>
          <p:cNvSpPr>
            <a:spLocks noGrp="1"/>
          </p:cNvSpPr>
          <p:nvPr>
            <p:ph sz="quarter" idx="4"/>
          </p:nvPr>
        </p:nvSpPr>
        <p:spPr>
          <a:xfrm>
            <a:off x="683568" y="1772816"/>
            <a:ext cx="7931224" cy="432049"/>
          </a:xfrm>
        </p:spPr>
        <p:txBody>
          <a:bodyPr>
            <a:normAutofit lnSpcReduction="10000"/>
          </a:bodyPr>
          <a:lstStyle/>
          <a:p>
            <a:pPr algn="ctr">
              <a:buNone/>
            </a:pPr>
            <a:r>
              <a:rPr lang="en-GB" dirty="0" smtClean="0"/>
              <a:t>School</a:t>
            </a:r>
            <a:endParaRPr lang="en-GB" dirty="0"/>
          </a:p>
        </p:txBody>
      </p:sp>
      <p:pic>
        <p:nvPicPr>
          <p:cNvPr id="7" name="Picture 2" descr="C:\Users\cassn\Dropbox\Disruption\Logos\jf110501_3c_logo_final_hi-res.jpg"/>
          <p:cNvPicPr>
            <a:picLocks noChangeAspect="1" noChangeArrowheads="1"/>
          </p:cNvPicPr>
          <p:nvPr/>
        </p:nvPicPr>
        <p:blipFill>
          <a:blip r:embed="rId2" cstate="print"/>
          <a:srcRect/>
          <a:stretch>
            <a:fillRect/>
          </a:stretch>
        </p:blipFill>
        <p:spPr bwMode="auto">
          <a:xfrm>
            <a:off x="251521" y="188640"/>
            <a:ext cx="2952328" cy="1117421"/>
          </a:xfrm>
          <a:prstGeom prst="rect">
            <a:avLst/>
          </a:prstGeom>
          <a:noFill/>
        </p:spPr>
      </p:pic>
      <p:cxnSp>
        <p:nvCxnSpPr>
          <p:cNvPr id="8" name="Straight Arrow Connector 7"/>
          <p:cNvCxnSpPr/>
          <p:nvPr/>
        </p:nvCxnSpPr>
        <p:spPr>
          <a:xfrm>
            <a:off x="611560" y="1556792"/>
            <a:ext cx="8064896" cy="0"/>
          </a:xfrm>
          <a:prstGeom prst="straightConnector1">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39552" y="1844824"/>
            <a:ext cx="1584176" cy="369332"/>
          </a:xfrm>
          <a:prstGeom prst="rect">
            <a:avLst/>
          </a:prstGeom>
          <a:noFill/>
        </p:spPr>
        <p:txBody>
          <a:bodyPr wrap="square" rtlCol="0">
            <a:spAutoFit/>
          </a:bodyPr>
          <a:lstStyle/>
          <a:p>
            <a:r>
              <a:rPr lang="en-GB" dirty="0" smtClean="0"/>
              <a:t>Least radical</a:t>
            </a:r>
            <a:endParaRPr lang="en-GB" dirty="0"/>
          </a:p>
        </p:txBody>
      </p:sp>
      <p:sp>
        <p:nvSpPr>
          <p:cNvPr id="14" name="TextBox 13"/>
          <p:cNvSpPr txBox="1"/>
          <p:nvPr/>
        </p:nvSpPr>
        <p:spPr>
          <a:xfrm>
            <a:off x="7380312" y="1844824"/>
            <a:ext cx="1476672" cy="369332"/>
          </a:xfrm>
          <a:prstGeom prst="rect">
            <a:avLst/>
          </a:prstGeom>
          <a:noFill/>
        </p:spPr>
        <p:txBody>
          <a:bodyPr wrap="square" rtlCol="0">
            <a:spAutoFit/>
          </a:bodyPr>
          <a:lstStyle/>
          <a:p>
            <a:r>
              <a:rPr lang="en-GB" dirty="0" smtClean="0"/>
              <a:t>Most radical</a:t>
            </a:r>
            <a:endParaRPr lang="en-GB" dirty="0"/>
          </a:p>
        </p:txBody>
      </p:sp>
      <p:sp>
        <p:nvSpPr>
          <p:cNvPr id="9" name="TextBox 8"/>
          <p:cNvSpPr txBox="1"/>
          <p:nvPr/>
        </p:nvSpPr>
        <p:spPr>
          <a:xfrm>
            <a:off x="611560" y="2780928"/>
            <a:ext cx="2160240" cy="923330"/>
          </a:xfrm>
          <a:prstGeom prst="rect">
            <a:avLst/>
          </a:prstGeom>
          <a:noFill/>
          <a:ln>
            <a:solidFill>
              <a:schemeClr val="tx1"/>
            </a:solidFill>
          </a:ln>
        </p:spPr>
        <p:txBody>
          <a:bodyPr wrap="square" rtlCol="0">
            <a:spAutoFit/>
          </a:bodyPr>
          <a:lstStyle/>
          <a:p>
            <a:r>
              <a:rPr lang="en-GB" dirty="0" smtClean="0"/>
              <a:t>Mandate cycle proficiency – </a:t>
            </a:r>
            <a:r>
              <a:rPr lang="en-GB" i="1" dirty="0" smtClean="0"/>
              <a:t>personal competence</a:t>
            </a:r>
            <a:endParaRPr lang="en-GB" dirty="0"/>
          </a:p>
        </p:txBody>
      </p:sp>
      <p:sp>
        <p:nvSpPr>
          <p:cNvPr id="10" name="TextBox 9"/>
          <p:cNvSpPr txBox="1"/>
          <p:nvPr/>
        </p:nvSpPr>
        <p:spPr>
          <a:xfrm>
            <a:off x="5724128" y="3501008"/>
            <a:ext cx="2952328" cy="923330"/>
          </a:xfrm>
          <a:prstGeom prst="rect">
            <a:avLst/>
          </a:prstGeom>
          <a:noFill/>
          <a:ln>
            <a:solidFill>
              <a:schemeClr val="tx1"/>
            </a:solidFill>
          </a:ln>
        </p:spPr>
        <p:txBody>
          <a:bodyPr wrap="square" rtlCol="0">
            <a:spAutoFit/>
          </a:bodyPr>
          <a:lstStyle/>
          <a:p>
            <a:r>
              <a:rPr lang="en-GB" dirty="0" smtClean="0"/>
              <a:t>Carbon footprint of school run responsibility shifts to school - </a:t>
            </a:r>
            <a:r>
              <a:rPr lang="en-GB" i="1" dirty="0" smtClean="0"/>
              <a:t>systemic</a:t>
            </a:r>
            <a:endParaRPr lang="en-GB" i="1" dirty="0"/>
          </a:p>
        </p:txBody>
      </p:sp>
      <p:sp>
        <p:nvSpPr>
          <p:cNvPr id="11" name="TextBox 10"/>
          <p:cNvSpPr txBox="1"/>
          <p:nvPr/>
        </p:nvSpPr>
        <p:spPr>
          <a:xfrm>
            <a:off x="3059832" y="2420888"/>
            <a:ext cx="2808312" cy="646331"/>
          </a:xfrm>
          <a:prstGeom prst="rect">
            <a:avLst/>
          </a:prstGeom>
          <a:noFill/>
          <a:ln>
            <a:solidFill>
              <a:schemeClr val="tx1"/>
            </a:solidFill>
          </a:ln>
        </p:spPr>
        <p:txBody>
          <a:bodyPr wrap="square" rtlCol="0">
            <a:spAutoFit/>
          </a:bodyPr>
          <a:lstStyle/>
          <a:p>
            <a:r>
              <a:rPr lang="en-GB" dirty="0" smtClean="0"/>
              <a:t>Flexible start time for low carbon parents - </a:t>
            </a:r>
            <a:r>
              <a:rPr lang="en-GB" i="1" dirty="0" smtClean="0"/>
              <a:t>temporal</a:t>
            </a:r>
            <a:endParaRPr lang="en-GB" dirty="0"/>
          </a:p>
        </p:txBody>
      </p:sp>
      <p:sp>
        <p:nvSpPr>
          <p:cNvPr id="13" name="TextBox 12"/>
          <p:cNvSpPr txBox="1"/>
          <p:nvPr/>
        </p:nvSpPr>
        <p:spPr>
          <a:xfrm>
            <a:off x="6156176" y="2636912"/>
            <a:ext cx="2736304" cy="646331"/>
          </a:xfrm>
          <a:prstGeom prst="rect">
            <a:avLst/>
          </a:prstGeom>
          <a:noFill/>
          <a:ln>
            <a:solidFill>
              <a:schemeClr val="tx1"/>
            </a:solidFill>
          </a:ln>
        </p:spPr>
        <p:txBody>
          <a:bodyPr wrap="square" rtlCol="0">
            <a:spAutoFit/>
          </a:bodyPr>
          <a:lstStyle/>
          <a:p>
            <a:r>
              <a:rPr lang="en-GB" dirty="0" smtClean="0"/>
              <a:t>Mandate local school attendance –  </a:t>
            </a:r>
            <a:r>
              <a:rPr lang="en-GB" i="1" dirty="0" smtClean="0"/>
              <a:t>choice</a:t>
            </a:r>
            <a:endParaRPr lang="en-GB" i="1" dirty="0"/>
          </a:p>
        </p:txBody>
      </p:sp>
      <p:sp>
        <p:nvSpPr>
          <p:cNvPr id="15" name="TextBox 14"/>
          <p:cNvSpPr txBox="1"/>
          <p:nvPr/>
        </p:nvSpPr>
        <p:spPr>
          <a:xfrm>
            <a:off x="899592" y="3789040"/>
            <a:ext cx="2880320" cy="646331"/>
          </a:xfrm>
          <a:prstGeom prst="rect">
            <a:avLst/>
          </a:prstGeom>
          <a:noFill/>
          <a:ln>
            <a:solidFill>
              <a:schemeClr val="tx1"/>
            </a:solidFill>
          </a:ln>
        </p:spPr>
        <p:txBody>
          <a:bodyPr wrap="square" rtlCol="0">
            <a:spAutoFit/>
          </a:bodyPr>
          <a:lstStyle/>
          <a:p>
            <a:r>
              <a:rPr lang="en-GB" dirty="0" smtClean="0"/>
              <a:t>No car stopping or dropping near schools - </a:t>
            </a:r>
            <a:r>
              <a:rPr lang="en-GB" i="1" dirty="0" smtClean="0"/>
              <a:t>infrastructure</a:t>
            </a:r>
            <a:endParaRPr lang="en-GB" dirty="0"/>
          </a:p>
        </p:txBody>
      </p:sp>
      <p:sp>
        <p:nvSpPr>
          <p:cNvPr id="16" name="TextBox 15"/>
          <p:cNvSpPr txBox="1"/>
          <p:nvPr/>
        </p:nvSpPr>
        <p:spPr>
          <a:xfrm>
            <a:off x="2195736" y="4725144"/>
            <a:ext cx="3096344" cy="646331"/>
          </a:xfrm>
          <a:prstGeom prst="rect">
            <a:avLst/>
          </a:prstGeom>
          <a:noFill/>
          <a:ln>
            <a:solidFill>
              <a:schemeClr val="tx1"/>
            </a:solidFill>
          </a:ln>
        </p:spPr>
        <p:txBody>
          <a:bodyPr wrap="square" rtlCol="0">
            <a:spAutoFit/>
          </a:bodyPr>
          <a:lstStyle/>
          <a:p>
            <a:r>
              <a:rPr lang="en-GB" dirty="0" smtClean="0"/>
              <a:t>Walking and cycling ‘buses’ – slowing traffic – addressing risk</a:t>
            </a:r>
            <a:endParaRPr lang="en-GB" dirty="0"/>
          </a:p>
        </p:txBody>
      </p:sp>
      <p:sp>
        <p:nvSpPr>
          <p:cNvPr id="17" name="TextBox 16"/>
          <p:cNvSpPr txBox="1"/>
          <p:nvPr/>
        </p:nvSpPr>
        <p:spPr>
          <a:xfrm>
            <a:off x="3995936" y="3356992"/>
            <a:ext cx="1512168" cy="1200329"/>
          </a:xfrm>
          <a:prstGeom prst="rect">
            <a:avLst/>
          </a:prstGeom>
          <a:noFill/>
          <a:ln>
            <a:solidFill>
              <a:schemeClr val="tx1"/>
            </a:solidFill>
          </a:ln>
        </p:spPr>
        <p:txBody>
          <a:bodyPr wrap="square" rtlCol="0">
            <a:spAutoFit/>
          </a:bodyPr>
          <a:lstStyle/>
          <a:p>
            <a:r>
              <a:rPr lang="en-GB" dirty="0" smtClean="0"/>
              <a:t>Demand responsive transport - </a:t>
            </a:r>
            <a:r>
              <a:rPr lang="en-GB" i="1" dirty="0" smtClean="0"/>
              <a:t>infrastructure</a:t>
            </a:r>
            <a:endParaRPr lang="en-GB" dirty="0"/>
          </a:p>
        </p:txBody>
      </p:sp>
      <p:sp>
        <p:nvSpPr>
          <p:cNvPr id="18" name="TextBox 17"/>
          <p:cNvSpPr txBox="1"/>
          <p:nvPr/>
        </p:nvSpPr>
        <p:spPr>
          <a:xfrm>
            <a:off x="1259632" y="5589240"/>
            <a:ext cx="2376264" cy="369332"/>
          </a:xfrm>
          <a:prstGeom prst="rect">
            <a:avLst/>
          </a:prstGeom>
          <a:noFill/>
          <a:ln>
            <a:solidFill>
              <a:schemeClr val="tx1"/>
            </a:solidFill>
          </a:ln>
        </p:spPr>
        <p:txBody>
          <a:bodyPr wrap="square" rtlCol="0">
            <a:spAutoFit/>
          </a:bodyPr>
          <a:lstStyle/>
          <a:p>
            <a:r>
              <a:rPr lang="en-GB" dirty="0" smtClean="0"/>
              <a:t>‘Cycle to school’ funds</a:t>
            </a:r>
            <a:endParaRPr lang="en-GB"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en-GB" dirty="0" smtClean="0"/>
              <a:t>Reinventing ‘the</a:t>
            </a:r>
            <a:br>
              <a:rPr lang="en-GB" dirty="0" smtClean="0"/>
            </a:br>
            <a:r>
              <a:rPr lang="en-GB" dirty="0" smtClean="0"/>
              <a:t>commute’</a:t>
            </a:r>
            <a:endParaRPr lang="en-GB" dirty="0"/>
          </a:p>
        </p:txBody>
      </p:sp>
      <p:sp>
        <p:nvSpPr>
          <p:cNvPr id="3" name="Content Placeholder 2"/>
          <p:cNvSpPr>
            <a:spLocks noGrp="1"/>
          </p:cNvSpPr>
          <p:nvPr>
            <p:ph idx="1"/>
          </p:nvPr>
        </p:nvSpPr>
        <p:spPr/>
        <p:txBody>
          <a:bodyPr>
            <a:normAutofit/>
          </a:bodyPr>
          <a:lstStyle/>
          <a:p>
            <a:r>
              <a:rPr lang="en-GB" dirty="0" smtClean="0"/>
              <a:t>Changing work practices necessarily causes changes in the meaning and performance of the commute, as a co-dependent practice in the commuting complex.</a:t>
            </a:r>
          </a:p>
          <a:p>
            <a:r>
              <a:rPr lang="en-GB" dirty="0" smtClean="0"/>
              <a:t>Home-working (4 million+ in UK)</a:t>
            </a:r>
          </a:p>
          <a:p>
            <a:r>
              <a:rPr lang="en-GB" dirty="0" smtClean="0"/>
              <a:t>Flexible working (‘smart commuting’)</a:t>
            </a:r>
          </a:p>
          <a:p>
            <a:r>
              <a:rPr lang="en-GB" dirty="0" smtClean="0"/>
              <a:t>Self-employment</a:t>
            </a:r>
          </a:p>
          <a:p>
            <a:r>
              <a:rPr lang="en-GB" dirty="0" smtClean="0"/>
              <a:t>Not ‘commuting’?</a:t>
            </a:r>
          </a:p>
          <a:p>
            <a:endParaRPr lang="en-GB" dirty="0"/>
          </a:p>
        </p:txBody>
      </p:sp>
      <p:pic>
        <p:nvPicPr>
          <p:cNvPr id="4" name="Picture 2" descr="C:\Users\cassn\Dropbox\Disruption\Logos\jf110501_3c_logo_final_hi-res.jpg"/>
          <p:cNvPicPr>
            <a:picLocks noChangeAspect="1" noChangeArrowheads="1"/>
          </p:cNvPicPr>
          <p:nvPr/>
        </p:nvPicPr>
        <p:blipFill>
          <a:blip r:embed="rId2" cstate="print"/>
          <a:srcRect/>
          <a:stretch>
            <a:fillRect/>
          </a:stretch>
        </p:blipFill>
        <p:spPr bwMode="auto">
          <a:xfrm>
            <a:off x="251521" y="188640"/>
            <a:ext cx="2952328" cy="1117421"/>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en-GB" dirty="0" smtClean="0"/>
              <a:t>Reinventing ‘the</a:t>
            </a:r>
            <a:br>
              <a:rPr lang="en-GB" dirty="0" smtClean="0"/>
            </a:br>
            <a:r>
              <a:rPr lang="en-GB" dirty="0" smtClean="0"/>
              <a:t>commute’</a:t>
            </a:r>
            <a:endParaRPr lang="en-GB" dirty="0"/>
          </a:p>
        </p:txBody>
      </p:sp>
      <p:sp>
        <p:nvSpPr>
          <p:cNvPr id="3" name="Content Placeholder 2"/>
          <p:cNvSpPr>
            <a:spLocks noGrp="1"/>
          </p:cNvSpPr>
          <p:nvPr>
            <p:ph idx="1"/>
          </p:nvPr>
        </p:nvSpPr>
        <p:spPr/>
        <p:txBody>
          <a:bodyPr>
            <a:normAutofit lnSpcReduction="10000"/>
          </a:bodyPr>
          <a:lstStyle/>
          <a:p>
            <a:r>
              <a:rPr lang="en-GB" dirty="0" smtClean="0"/>
              <a:t>More radical interventions around work:</a:t>
            </a:r>
          </a:p>
          <a:p>
            <a:r>
              <a:rPr lang="en-GB" dirty="0" smtClean="0"/>
              <a:t>Shifting responsibilities individual – workplace – transport providers – state?</a:t>
            </a:r>
          </a:p>
          <a:p>
            <a:r>
              <a:rPr lang="en-GB" dirty="0" smtClean="0"/>
              <a:t>Work culture changes – (suit and tie - cool-biz), meetings, professors on buses!</a:t>
            </a:r>
          </a:p>
          <a:p>
            <a:r>
              <a:rPr lang="en-GB" dirty="0" smtClean="0"/>
              <a:t>For lower paid more intervention required – delivering labour to capital</a:t>
            </a:r>
          </a:p>
          <a:p>
            <a:r>
              <a:rPr lang="en-GB" dirty="0" smtClean="0"/>
              <a:t> Problem of knock-on effect of flexibility on others – ever extending?</a:t>
            </a:r>
          </a:p>
          <a:p>
            <a:endParaRPr lang="en-GB" dirty="0"/>
          </a:p>
        </p:txBody>
      </p:sp>
      <p:pic>
        <p:nvPicPr>
          <p:cNvPr id="4" name="Picture 2" descr="C:\Users\cassn\Dropbox\Disruption\Logos\jf110501_3c_logo_final_hi-res.jpg"/>
          <p:cNvPicPr>
            <a:picLocks noChangeAspect="1" noChangeArrowheads="1"/>
          </p:cNvPicPr>
          <p:nvPr/>
        </p:nvPicPr>
        <p:blipFill>
          <a:blip r:embed="rId3" cstate="print"/>
          <a:srcRect/>
          <a:stretch>
            <a:fillRect/>
          </a:stretch>
        </p:blipFill>
        <p:spPr bwMode="auto">
          <a:xfrm>
            <a:off x="251521" y="188640"/>
            <a:ext cx="2952328" cy="1117421"/>
          </a:xfrm>
          <a:prstGeom prst="rect">
            <a:avLst/>
          </a:prstGeo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en-GB" dirty="0" smtClean="0"/>
              <a:t>Reinventing ‘the</a:t>
            </a:r>
            <a:br>
              <a:rPr lang="en-GB" dirty="0" smtClean="0"/>
            </a:br>
            <a:r>
              <a:rPr lang="en-GB" dirty="0" smtClean="0"/>
              <a:t>commute’</a:t>
            </a:r>
            <a:endParaRPr lang="en-GB" dirty="0"/>
          </a:p>
        </p:txBody>
      </p:sp>
      <p:sp>
        <p:nvSpPr>
          <p:cNvPr id="3" name="Content Placeholder 2"/>
          <p:cNvSpPr>
            <a:spLocks noGrp="1"/>
          </p:cNvSpPr>
          <p:nvPr>
            <p:ph idx="1"/>
          </p:nvPr>
        </p:nvSpPr>
        <p:spPr/>
        <p:txBody>
          <a:bodyPr>
            <a:normAutofit/>
          </a:bodyPr>
          <a:lstStyle/>
          <a:p>
            <a:r>
              <a:rPr lang="en-GB" dirty="0" smtClean="0"/>
              <a:t>The end point: more people into a world where transitions are less difficult, and behaviour change might work, by addressing the contingencies that make the affordances and meanings of the car irresistible.</a:t>
            </a:r>
          </a:p>
          <a:p>
            <a:endParaRPr lang="en-GB" dirty="0" smtClean="0"/>
          </a:p>
          <a:p>
            <a:r>
              <a:rPr lang="en-GB" dirty="0" smtClean="0"/>
              <a:t>Or…how to drive defection from the car – carrots or sticks, carrots </a:t>
            </a:r>
            <a:r>
              <a:rPr lang="en-GB" i="1" dirty="0" smtClean="0"/>
              <a:t>then </a:t>
            </a:r>
            <a:r>
              <a:rPr lang="en-GB" dirty="0" smtClean="0"/>
              <a:t>sticks</a:t>
            </a:r>
          </a:p>
          <a:p>
            <a:endParaRPr lang="en-GB" dirty="0" smtClean="0"/>
          </a:p>
          <a:p>
            <a:endParaRPr lang="en-GB" dirty="0"/>
          </a:p>
        </p:txBody>
      </p:sp>
      <p:pic>
        <p:nvPicPr>
          <p:cNvPr id="4" name="Picture 2" descr="C:\Users\cassn\Dropbox\Disruption\Logos\jf110501_3c_logo_final_hi-res.jpg"/>
          <p:cNvPicPr>
            <a:picLocks noChangeAspect="1" noChangeArrowheads="1"/>
          </p:cNvPicPr>
          <p:nvPr/>
        </p:nvPicPr>
        <p:blipFill>
          <a:blip r:embed="rId2" cstate="print"/>
          <a:srcRect/>
          <a:stretch>
            <a:fillRect/>
          </a:stretch>
        </p:blipFill>
        <p:spPr bwMode="auto">
          <a:xfrm>
            <a:off x="251521" y="188640"/>
            <a:ext cx="2952328" cy="1117421"/>
          </a:xfrm>
          <a:prstGeom prst="rect">
            <a:avLst/>
          </a:prstGeo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GB" dirty="0" smtClean="0"/>
              <a:t>Conclusions</a:t>
            </a:r>
            <a:endParaRPr lang="en-GB" dirty="0"/>
          </a:p>
        </p:txBody>
      </p:sp>
      <p:sp>
        <p:nvSpPr>
          <p:cNvPr id="3" name="Content Placeholder 2"/>
          <p:cNvSpPr>
            <a:spLocks noGrp="1"/>
          </p:cNvSpPr>
          <p:nvPr>
            <p:ph idx="1"/>
          </p:nvPr>
        </p:nvSpPr>
        <p:spPr/>
        <p:txBody>
          <a:bodyPr>
            <a:normAutofit/>
          </a:bodyPr>
          <a:lstStyle/>
          <a:p>
            <a:endParaRPr lang="en-GB" dirty="0" smtClean="0"/>
          </a:p>
          <a:p>
            <a:endParaRPr lang="en-GB" dirty="0"/>
          </a:p>
        </p:txBody>
      </p:sp>
      <p:pic>
        <p:nvPicPr>
          <p:cNvPr id="4" name="Picture 2" descr="C:\Users\cassn\Dropbox\Disruption\Logos\jf110501_3c_logo_final_hi-res.jpg"/>
          <p:cNvPicPr>
            <a:picLocks noChangeAspect="1" noChangeArrowheads="1"/>
          </p:cNvPicPr>
          <p:nvPr/>
        </p:nvPicPr>
        <p:blipFill>
          <a:blip r:embed="rId3" cstate="print"/>
          <a:srcRect/>
          <a:stretch>
            <a:fillRect/>
          </a:stretch>
        </p:blipFill>
        <p:spPr bwMode="auto">
          <a:xfrm>
            <a:off x="251521" y="188640"/>
            <a:ext cx="2952328" cy="1117421"/>
          </a:xfrm>
          <a:prstGeom prst="rect">
            <a:avLst/>
          </a:prstGeom>
          <a:noFill/>
        </p:spPr>
      </p:pic>
      <p:sp>
        <p:nvSpPr>
          <p:cNvPr id="5" name="Rectangle 4"/>
          <p:cNvSpPr/>
          <p:nvPr/>
        </p:nvSpPr>
        <p:spPr>
          <a:xfrm>
            <a:off x="683568" y="1628800"/>
            <a:ext cx="7920880" cy="5262979"/>
          </a:xfrm>
          <a:prstGeom prst="rect">
            <a:avLst/>
          </a:prstGeom>
        </p:spPr>
        <p:txBody>
          <a:bodyPr wrap="square">
            <a:spAutoFit/>
          </a:bodyPr>
          <a:lstStyle/>
          <a:p>
            <a:pPr>
              <a:buFont typeface="Arial" pitchFamily="34" charset="0"/>
              <a:buChar char="•"/>
            </a:pPr>
            <a:r>
              <a:rPr lang="en-GB" sz="2800" dirty="0" smtClean="0"/>
              <a:t>Timing of interventions – net before nudge</a:t>
            </a:r>
          </a:p>
          <a:p>
            <a:pPr>
              <a:buFont typeface="Arial" pitchFamily="34" charset="0"/>
              <a:buChar char="•"/>
            </a:pPr>
            <a:r>
              <a:rPr lang="en-GB" sz="2800" dirty="0" smtClean="0"/>
              <a:t>Workplaces and schools (the school run) as key sites of systems of practice: actors, norms and infrastructures</a:t>
            </a:r>
          </a:p>
          <a:p>
            <a:pPr>
              <a:buFont typeface="Arial" pitchFamily="34" charset="0"/>
              <a:buChar char="•"/>
            </a:pPr>
            <a:r>
              <a:rPr lang="en-GB" sz="2800" dirty="0" smtClean="0"/>
              <a:t>Involves essentially cultural changes (appropriate practice as cultural)</a:t>
            </a:r>
          </a:p>
          <a:p>
            <a:pPr>
              <a:buFont typeface="Arial" pitchFamily="34" charset="0"/>
              <a:buChar char="•"/>
            </a:pPr>
            <a:r>
              <a:rPr lang="en-GB" sz="2800" dirty="0" smtClean="0"/>
              <a:t>Shift in responsibilities (neo-liberal individual to societal)</a:t>
            </a:r>
          </a:p>
          <a:p>
            <a:pPr>
              <a:buFont typeface="Arial" pitchFamily="34" charset="0"/>
              <a:buChar char="•"/>
            </a:pPr>
            <a:r>
              <a:rPr lang="en-GB" sz="2800" dirty="0" smtClean="0"/>
              <a:t>Acknowledge going against the grain of key meta-logics – comfort and choice!</a:t>
            </a:r>
          </a:p>
          <a:p>
            <a:pPr>
              <a:buFont typeface="Arial" pitchFamily="34" charset="0"/>
              <a:buChar char="•"/>
            </a:pPr>
            <a:r>
              <a:rPr lang="en-GB" sz="2800" dirty="0" smtClean="0"/>
              <a:t>Practice approach widens the suite of potential interventions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91880" y="274638"/>
            <a:ext cx="5194919" cy="1143000"/>
          </a:xfrm>
        </p:spPr>
        <p:txBody>
          <a:bodyPr>
            <a:normAutofit/>
          </a:bodyPr>
          <a:lstStyle/>
          <a:p>
            <a:r>
              <a:rPr lang="en-GB" sz="2800" b="1" dirty="0" smtClean="0"/>
              <a:t>The context: </a:t>
            </a:r>
            <a:br>
              <a:rPr lang="en-GB" sz="2800" b="1" dirty="0" smtClean="0"/>
            </a:br>
            <a:r>
              <a:rPr lang="en-GB" sz="2800" b="1" dirty="0" smtClean="0"/>
              <a:t>the automobile commute</a:t>
            </a:r>
            <a:endParaRPr lang="en-GB" sz="2800" b="1" dirty="0"/>
          </a:p>
        </p:txBody>
      </p:sp>
      <p:sp>
        <p:nvSpPr>
          <p:cNvPr id="3" name="Content Placeholder 2"/>
          <p:cNvSpPr>
            <a:spLocks noGrp="1"/>
          </p:cNvSpPr>
          <p:nvPr>
            <p:ph idx="1"/>
          </p:nvPr>
        </p:nvSpPr>
        <p:spPr>
          <a:xfrm>
            <a:off x="467544" y="1988840"/>
            <a:ext cx="8229600" cy="4525963"/>
          </a:xfrm>
        </p:spPr>
        <p:txBody>
          <a:bodyPr>
            <a:normAutofit fontScale="92500" lnSpcReduction="10000"/>
          </a:bodyPr>
          <a:lstStyle/>
          <a:p>
            <a:r>
              <a:rPr lang="en-GB" sz="2400" dirty="0" smtClean="0"/>
              <a:t>Transport is responsible for somewhere in the region of 20% of global carbon dioxide emissions</a:t>
            </a:r>
          </a:p>
          <a:p>
            <a:endParaRPr lang="en-GB" sz="2400" dirty="0"/>
          </a:p>
          <a:p>
            <a:r>
              <a:rPr lang="en-GB" sz="2400" dirty="0" smtClean="0"/>
              <a:t>40% of UK transport-related carbon emissions come from cars</a:t>
            </a:r>
          </a:p>
          <a:p>
            <a:endParaRPr lang="en-GB" sz="2400" dirty="0" smtClean="0"/>
          </a:p>
          <a:p>
            <a:r>
              <a:rPr lang="en-GB" sz="2400" dirty="0" smtClean="0"/>
              <a:t>Routine and short journeys significant proportion of these, although commutes getting longer.</a:t>
            </a:r>
          </a:p>
          <a:p>
            <a:endParaRPr lang="en-GB" sz="2400" dirty="0" smtClean="0"/>
          </a:p>
          <a:p>
            <a:r>
              <a:rPr lang="en-GB" sz="2400" dirty="0" smtClean="0"/>
              <a:t>Car share of commutes 71% (UK), 42% (London) </a:t>
            </a:r>
          </a:p>
          <a:p>
            <a:endParaRPr lang="en-GB" sz="2400" dirty="0"/>
          </a:p>
          <a:p>
            <a:r>
              <a:rPr lang="en-GB" sz="2400" b="1" dirty="0" smtClean="0"/>
              <a:t>The well-known conundrum: how to transition towards lower carbon commuting?</a:t>
            </a:r>
            <a:endParaRPr lang="en-GB" sz="2400" b="1" dirty="0"/>
          </a:p>
        </p:txBody>
      </p:sp>
      <p:pic>
        <p:nvPicPr>
          <p:cNvPr id="4" name="Picture 2" descr="C:\Users\cassn\Dropbox\Disruption\Logos\jf110501_3c_logo_final_hi-res.jpg"/>
          <p:cNvPicPr>
            <a:picLocks noChangeAspect="1" noChangeArrowheads="1"/>
          </p:cNvPicPr>
          <p:nvPr/>
        </p:nvPicPr>
        <p:blipFill>
          <a:blip r:embed="rId2" cstate="print"/>
          <a:srcRect/>
          <a:stretch>
            <a:fillRect/>
          </a:stretch>
        </p:blipFill>
        <p:spPr bwMode="auto">
          <a:xfrm>
            <a:off x="251521" y="188640"/>
            <a:ext cx="2952328" cy="1117421"/>
          </a:xfrm>
          <a:prstGeom prst="rect">
            <a:avLst/>
          </a:prstGeom>
          <a:noFill/>
        </p:spPr>
      </p:pic>
    </p:spTree>
    <p:extLst>
      <p:ext uri="{BB962C8B-B14F-4D97-AF65-F5344CB8AC3E}">
        <p14:creationId xmlns:p14="http://schemas.microsoft.com/office/powerpoint/2010/main" val="6016213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35896" y="274638"/>
            <a:ext cx="5050904" cy="1143000"/>
          </a:xfrm>
        </p:spPr>
        <p:txBody>
          <a:bodyPr>
            <a:normAutofit/>
          </a:bodyPr>
          <a:lstStyle/>
          <a:p>
            <a:pPr algn="l"/>
            <a:r>
              <a:rPr lang="en-GB" sz="2800" b="1" dirty="0" smtClean="0"/>
              <a:t>Previous work on the commute</a:t>
            </a:r>
            <a:endParaRPr lang="en-GB" sz="2800" b="1" dirty="0"/>
          </a:p>
        </p:txBody>
      </p:sp>
      <p:sp>
        <p:nvSpPr>
          <p:cNvPr id="3" name="Content Placeholder 2"/>
          <p:cNvSpPr>
            <a:spLocks noGrp="1"/>
          </p:cNvSpPr>
          <p:nvPr>
            <p:ph idx="1"/>
          </p:nvPr>
        </p:nvSpPr>
        <p:spPr>
          <a:xfrm>
            <a:off x="457200" y="1600200"/>
            <a:ext cx="8229600" cy="4853136"/>
          </a:xfrm>
        </p:spPr>
        <p:txBody>
          <a:bodyPr>
            <a:normAutofit fontScale="55000" lnSpcReduction="20000"/>
          </a:bodyPr>
          <a:lstStyle/>
          <a:p>
            <a:endParaRPr lang="en-GB" sz="3800" dirty="0" smtClean="0"/>
          </a:p>
          <a:p>
            <a:r>
              <a:rPr lang="en-GB" sz="3800" dirty="0" smtClean="0"/>
              <a:t>The commute in traditional transport research: one of the three main ‘trip’ categories;</a:t>
            </a:r>
          </a:p>
          <a:p>
            <a:endParaRPr lang="en-GB" sz="3800" dirty="0" smtClean="0"/>
          </a:p>
          <a:p>
            <a:pPr lvl="0"/>
            <a:r>
              <a:rPr lang="en-GB" sz="3800" dirty="0" smtClean="0"/>
              <a:t>it is seen as a ‘problem’ primarily in terms of time wasted and lost, as a business/efficiency loss, and as a cause of unhappiness and stress at the personal level, (Lyons and </a:t>
            </a:r>
            <a:r>
              <a:rPr lang="en-GB" sz="3800" dirty="0" err="1" smtClean="0"/>
              <a:t>Chattergee</a:t>
            </a:r>
            <a:r>
              <a:rPr lang="en-GB" sz="3800" dirty="0" smtClean="0"/>
              <a:t> 2008);</a:t>
            </a:r>
          </a:p>
          <a:p>
            <a:pPr lvl="0"/>
            <a:endParaRPr lang="en-GB" sz="3800" dirty="0" smtClean="0"/>
          </a:p>
          <a:p>
            <a:pPr lvl="0"/>
            <a:r>
              <a:rPr lang="en-GB" sz="3800" dirty="0" smtClean="0"/>
              <a:t>a number of solutions have been proposed to ‘deal’ with it including flexible working, home-working, and largely behavioural change approaches to convince people to change transport mode.</a:t>
            </a:r>
          </a:p>
          <a:p>
            <a:pPr lvl="0"/>
            <a:endParaRPr lang="en-GB" sz="3800" dirty="0"/>
          </a:p>
          <a:p>
            <a:pPr lvl="0"/>
            <a:r>
              <a:rPr lang="en-GB" sz="3800" dirty="0" smtClean="0"/>
              <a:t>i.e., studies tend to focus on the commute itself and the work(place) associated with it</a:t>
            </a:r>
          </a:p>
          <a:p>
            <a:pPr marL="0" indent="0">
              <a:buNone/>
            </a:pPr>
            <a:endParaRPr lang="en-GB" dirty="0"/>
          </a:p>
        </p:txBody>
      </p:sp>
      <p:pic>
        <p:nvPicPr>
          <p:cNvPr id="4" name="Picture 2" descr="C:\Users\cassn\Dropbox\Disruption\Logos\jf110501_3c_logo_final_hi-res.jpg"/>
          <p:cNvPicPr>
            <a:picLocks noChangeAspect="1" noChangeArrowheads="1"/>
          </p:cNvPicPr>
          <p:nvPr/>
        </p:nvPicPr>
        <p:blipFill>
          <a:blip r:embed="rId2" cstate="print"/>
          <a:srcRect/>
          <a:stretch>
            <a:fillRect/>
          </a:stretch>
        </p:blipFill>
        <p:spPr bwMode="auto">
          <a:xfrm>
            <a:off x="251521" y="188640"/>
            <a:ext cx="2952328" cy="1117421"/>
          </a:xfrm>
          <a:prstGeom prst="rect">
            <a:avLst/>
          </a:prstGeom>
          <a:noFill/>
        </p:spPr>
      </p:pic>
    </p:spTree>
    <p:extLst>
      <p:ext uri="{BB962C8B-B14F-4D97-AF65-F5344CB8AC3E}">
        <p14:creationId xmlns:p14="http://schemas.microsoft.com/office/powerpoint/2010/main" val="1030593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91880" y="274638"/>
            <a:ext cx="5194920" cy="1143000"/>
          </a:xfrm>
        </p:spPr>
        <p:txBody>
          <a:bodyPr>
            <a:normAutofit/>
          </a:bodyPr>
          <a:lstStyle/>
          <a:p>
            <a:r>
              <a:rPr lang="en-GB" sz="3200" b="1" dirty="0" smtClean="0"/>
              <a:t>Our approach</a:t>
            </a:r>
            <a:endParaRPr lang="en-GB" sz="3200" b="1" dirty="0"/>
          </a:p>
        </p:txBody>
      </p:sp>
      <p:sp>
        <p:nvSpPr>
          <p:cNvPr id="3" name="Content Placeholder 2"/>
          <p:cNvSpPr>
            <a:spLocks noGrp="1"/>
          </p:cNvSpPr>
          <p:nvPr>
            <p:ph idx="1"/>
          </p:nvPr>
        </p:nvSpPr>
        <p:spPr/>
        <p:txBody>
          <a:bodyPr>
            <a:normAutofit fontScale="92500" lnSpcReduction="20000"/>
          </a:bodyPr>
          <a:lstStyle/>
          <a:p>
            <a:pPr>
              <a:buNone/>
            </a:pPr>
            <a:r>
              <a:rPr lang="en-GB" sz="2400" dirty="0" smtClean="0"/>
              <a:t>We view the dominance of the automobile commute as being based on:</a:t>
            </a:r>
          </a:p>
          <a:p>
            <a:pPr>
              <a:buNone/>
            </a:pPr>
            <a:endParaRPr lang="en-GB" sz="2400" dirty="0" smtClean="0"/>
          </a:p>
          <a:p>
            <a:r>
              <a:rPr lang="en-GB" sz="2400" dirty="0" smtClean="0"/>
              <a:t>The ‘co-evolution’ (Watson 2012) of </a:t>
            </a:r>
            <a:r>
              <a:rPr lang="en-GB" sz="2400" dirty="0" err="1" smtClean="0"/>
              <a:t>automobility</a:t>
            </a:r>
            <a:r>
              <a:rPr lang="en-GB" sz="2400" dirty="0" smtClean="0"/>
              <a:t> and spatial dispersed lifestyles/practice bundles in (socio-technical) systems of practice, and linked to this...</a:t>
            </a:r>
          </a:p>
          <a:p>
            <a:endParaRPr lang="en-GB" sz="2400" dirty="0" smtClean="0"/>
          </a:p>
          <a:p>
            <a:r>
              <a:rPr lang="en-GB" sz="2400" dirty="0" smtClean="0"/>
              <a:t>The encroachment of automobile logics (the meanings and affordances of driving as a practice) into the commute and many other mobility related practice fields</a:t>
            </a:r>
          </a:p>
          <a:p>
            <a:endParaRPr lang="en-GB" sz="2400" dirty="0" smtClean="0"/>
          </a:p>
          <a:p>
            <a:r>
              <a:rPr lang="en-US" sz="2400" dirty="0" smtClean="0"/>
              <a:t>This, we claim, means intervening to drive low carbon transitions requires work inside and outside of the commute itself – in the systems of practice that sustain the dominance of </a:t>
            </a:r>
            <a:r>
              <a:rPr lang="en-US" sz="2400" dirty="0" err="1" smtClean="0"/>
              <a:t>automobility</a:t>
            </a:r>
            <a:r>
              <a:rPr lang="en-US" sz="2400" dirty="0" smtClean="0"/>
              <a:t>  </a:t>
            </a:r>
            <a:endParaRPr lang="en-US" sz="2400" dirty="0"/>
          </a:p>
          <a:p>
            <a:endParaRPr lang="en-GB" dirty="0" smtClean="0"/>
          </a:p>
        </p:txBody>
      </p:sp>
      <p:pic>
        <p:nvPicPr>
          <p:cNvPr id="4" name="Picture 2" descr="C:\Users\cassn\Dropbox\Disruption\Logos\jf110501_3c_logo_final_hi-res.jpg"/>
          <p:cNvPicPr>
            <a:picLocks noChangeAspect="1" noChangeArrowheads="1"/>
          </p:cNvPicPr>
          <p:nvPr/>
        </p:nvPicPr>
        <p:blipFill>
          <a:blip r:embed="rId2" cstate="print"/>
          <a:srcRect/>
          <a:stretch>
            <a:fillRect/>
          </a:stretch>
        </p:blipFill>
        <p:spPr bwMode="auto">
          <a:xfrm>
            <a:off x="251521" y="188640"/>
            <a:ext cx="2952328" cy="1117421"/>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844824"/>
            <a:ext cx="8003232" cy="4525963"/>
          </a:xfrm>
        </p:spPr>
        <p:txBody>
          <a:bodyPr>
            <a:normAutofit fontScale="92500" lnSpcReduction="20000"/>
          </a:bodyPr>
          <a:lstStyle/>
          <a:p>
            <a:pPr lvl="0"/>
            <a:r>
              <a:rPr lang="en-US" sz="1900" b="1" dirty="0"/>
              <a:t>Speed and efficient use of travel time</a:t>
            </a:r>
          </a:p>
          <a:p>
            <a:pPr lvl="0"/>
            <a:r>
              <a:rPr lang="en-US" sz="1900" b="1" dirty="0"/>
              <a:t>Ease and </a:t>
            </a:r>
            <a:r>
              <a:rPr lang="en-US" sz="1900" b="1" dirty="0" smtClean="0"/>
              <a:t>straightforwardness</a:t>
            </a:r>
            <a:endParaRPr lang="en-GB" sz="1900" dirty="0"/>
          </a:p>
          <a:p>
            <a:pPr lvl="0"/>
            <a:endParaRPr lang="en-GB" sz="1900" dirty="0" smtClean="0"/>
          </a:p>
          <a:p>
            <a:pPr>
              <a:buNone/>
            </a:pPr>
            <a:r>
              <a:rPr lang="en-GB" sz="2400" i="1" dirty="0" smtClean="0"/>
              <a:t>“Home – Work – Slough – Used car due to train cost and ease” (L31 travel diary: multiple entries)</a:t>
            </a:r>
          </a:p>
          <a:p>
            <a:pPr>
              <a:buNone/>
            </a:pPr>
            <a:endParaRPr lang="en-GB" sz="2400" i="1" dirty="0"/>
          </a:p>
          <a:p>
            <a:pPr>
              <a:buNone/>
            </a:pPr>
            <a:endParaRPr lang="en-GB" sz="2400" dirty="0" smtClean="0"/>
          </a:p>
          <a:p>
            <a:pPr>
              <a:buNone/>
            </a:pPr>
            <a:r>
              <a:rPr lang="en-GB" sz="2400" i="1" dirty="0" smtClean="0"/>
              <a:t>Interviewer: “why do you drive then?</a:t>
            </a:r>
            <a:endParaRPr lang="en-GB" sz="2400" dirty="0" smtClean="0"/>
          </a:p>
          <a:p>
            <a:pPr>
              <a:buNone/>
            </a:pPr>
            <a:r>
              <a:rPr lang="en-GB" sz="2400" i="1" dirty="0" smtClean="0"/>
              <a:t>Participant: Yes, well – ritual ... I just want to be able to get into the car and get there as quickly as possible.”(L90)</a:t>
            </a:r>
          </a:p>
          <a:p>
            <a:pPr>
              <a:buNone/>
            </a:pPr>
            <a:endParaRPr lang="en-GB" sz="2400" i="1" dirty="0" smtClean="0"/>
          </a:p>
          <a:p>
            <a:pPr>
              <a:buNone/>
            </a:pPr>
            <a:endParaRPr lang="en-GB" sz="2400" i="1" dirty="0"/>
          </a:p>
          <a:p>
            <a:pPr>
              <a:buNone/>
            </a:pPr>
            <a:r>
              <a:rPr lang="en-GB" sz="2400" i="1" dirty="0"/>
              <a:t>“It's just easier with a car and I can come and go at what time I want.” [which?]</a:t>
            </a:r>
            <a:endParaRPr lang="en-GB" sz="2400" dirty="0"/>
          </a:p>
          <a:p>
            <a:pPr>
              <a:buNone/>
            </a:pPr>
            <a:endParaRPr lang="en-GB" sz="2400" dirty="0" smtClean="0"/>
          </a:p>
          <a:p>
            <a:endParaRPr lang="en-GB" dirty="0"/>
          </a:p>
        </p:txBody>
      </p:sp>
      <p:pic>
        <p:nvPicPr>
          <p:cNvPr id="4" name="Picture 2" descr="C:\Users\cassn\Dropbox\Disruption\Logos\jf110501_3c_logo_final_hi-res.jpg"/>
          <p:cNvPicPr>
            <a:picLocks noChangeAspect="1" noChangeArrowheads="1"/>
          </p:cNvPicPr>
          <p:nvPr/>
        </p:nvPicPr>
        <p:blipFill>
          <a:blip r:embed="rId3" cstate="print"/>
          <a:srcRect/>
          <a:stretch>
            <a:fillRect/>
          </a:stretch>
        </p:blipFill>
        <p:spPr bwMode="auto">
          <a:xfrm>
            <a:off x="251521" y="188640"/>
            <a:ext cx="2952328" cy="1117421"/>
          </a:xfrm>
          <a:prstGeom prst="rect">
            <a:avLst/>
          </a:prstGeom>
          <a:noFill/>
        </p:spPr>
      </p:pic>
      <p:sp>
        <p:nvSpPr>
          <p:cNvPr id="6" name="TextBox 5"/>
          <p:cNvSpPr txBox="1"/>
          <p:nvPr/>
        </p:nvSpPr>
        <p:spPr>
          <a:xfrm>
            <a:off x="3635896" y="620688"/>
            <a:ext cx="5184576" cy="523220"/>
          </a:xfrm>
          <a:prstGeom prst="rect">
            <a:avLst/>
          </a:prstGeom>
          <a:noFill/>
        </p:spPr>
        <p:txBody>
          <a:bodyPr wrap="square" rtlCol="0">
            <a:spAutoFit/>
          </a:bodyPr>
          <a:lstStyle/>
          <a:p>
            <a:r>
              <a:rPr lang="en-GB" sz="2800" b="1" dirty="0" smtClean="0"/>
              <a:t>The commute-</a:t>
            </a:r>
            <a:r>
              <a:rPr lang="en-GB" sz="2800" b="1" dirty="0" err="1" smtClean="0"/>
              <a:t>automobility</a:t>
            </a:r>
            <a:r>
              <a:rPr lang="en-GB" sz="2800" b="1" dirty="0" smtClean="0"/>
              <a:t> nexus</a:t>
            </a:r>
            <a:endParaRPr lang="en-GB" sz="28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003232" cy="4525963"/>
          </a:xfrm>
        </p:spPr>
        <p:txBody>
          <a:bodyPr>
            <a:normAutofit fontScale="92500" lnSpcReduction="10000"/>
          </a:bodyPr>
          <a:lstStyle/>
          <a:p>
            <a:pPr lvl="0"/>
            <a:r>
              <a:rPr lang="en-GB" sz="1900" dirty="0" smtClean="0"/>
              <a:t>Speed and efficient use of travel time</a:t>
            </a:r>
          </a:p>
          <a:p>
            <a:pPr lvl="0"/>
            <a:r>
              <a:rPr lang="en-GB" sz="1900" dirty="0" smtClean="0"/>
              <a:t>Ease and straightforwardness</a:t>
            </a:r>
          </a:p>
          <a:p>
            <a:pPr lvl="0"/>
            <a:r>
              <a:rPr lang="en-US" sz="1900" b="1" dirty="0"/>
              <a:t>Control of timings and route</a:t>
            </a:r>
          </a:p>
          <a:p>
            <a:pPr lvl="0"/>
            <a:r>
              <a:rPr lang="en-US" sz="1900" b="1" dirty="0"/>
              <a:t>Flexibility for mobility needs during the working day</a:t>
            </a:r>
          </a:p>
          <a:p>
            <a:pPr>
              <a:buNone/>
            </a:pPr>
            <a:endParaRPr lang="en-GB" sz="2400" i="1" dirty="0" smtClean="0"/>
          </a:p>
          <a:p>
            <a:pPr>
              <a:buNone/>
            </a:pPr>
            <a:endParaRPr lang="en-GB" sz="2400" i="1" dirty="0"/>
          </a:p>
          <a:p>
            <a:pPr>
              <a:buNone/>
            </a:pPr>
            <a:r>
              <a:rPr lang="en-GB" sz="2400" i="1" dirty="0" smtClean="0"/>
              <a:t>“What I don't like about it [the train] is it's a fixed time ... So that's what I don't like. It's 4.20. With a 10 minute walk from the school it doesn't give any flexibility.” (L20)</a:t>
            </a:r>
          </a:p>
          <a:p>
            <a:pPr>
              <a:buNone/>
            </a:pPr>
            <a:endParaRPr lang="en-GB" sz="2400" i="1" dirty="0"/>
          </a:p>
          <a:p>
            <a:pPr>
              <a:buNone/>
            </a:pPr>
            <a:r>
              <a:rPr lang="en-GB" sz="2400" i="1" dirty="0"/>
              <a:t>“Last night for example I went down to Chorley on a Managing Temporary Contracts course at 3.30 till 6 o'clock ... so obviously I needed my car for that, to go down to Chorley.” (L30)</a:t>
            </a:r>
            <a:endParaRPr lang="en-GB" sz="2400" dirty="0"/>
          </a:p>
          <a:p>
            <a:pPr>
              <a:buNone/>
            </a:pPr>
            <a:endParaRPr lang="en-GB" sz="2400" dirty="0" smtClean="0"/>
          </a:p>
        </p:txBody>
      </p:sp>
      <p:pic>
        <p:nvPicPr>
          <p:cNvPr id="4" name="Picture 2" descr="C:\Users\cassn\Dropbox\Disruption\Logos\jf110501_3c_logo_final_hi-res.jpg"/>
          <p:cNvPicPr>
            <a:picLocks noChangeAspect="1" noChangeArrowheads="1"/>
          </p:cNvPicPr>
          <p:nvPr/>
        </p:nvPicPr>
        <p:blipFill>
          <a:blip r:embed="rId2" cstate="print"/>
          <a:srcRect/>
          <a:stretch>
            <a:fillRect/>
          </a:stretch>
        </p:blipFill>
        <p:spPr bwMode="auto">
          <a:xfrm>
            <a:off x="251521" y="188640"/>
            <a:ext cx="2952328" cy="1117421"/>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003232" cy="4525963"/>
          </a:xfrm>
        </p:spPr>
        <p:txBody>
          <a:bodyPr>
            <a:normAutofit fontScale="92500" lnSpcReduction="20000"/>
          </a:bodyPr>
          <a:lstStyle/>
          <a:p>
            <a:pPr lvl="0"/>
            <a:r>
              <a:rPr lang="en-GB" sz="1900" dirty="0" smtClean="0"/>
              <a:t>Speed and efficient use of travel time</a:t>
            </a:r>
          </a:p>
          <a:p>
            <a:pPr lvl="0"/>
            <a:r>
              <a:rPr lang="en-GB" sz="1900" dirty="0" smtClean="0"/>
              <a:t>Ease and straightforwardness</a:t>
            </a:r>
          </a:p>
          <a:p>
            <a:pPr lvl="0"/>
            <a:r>
              <a:rPr lang="en-GB" sz="1900" dirty="0" smtClean="0"/>
              <a:t>Control of timings and route</a:t>
            </a:r>
          </a:p>
          <a:p>
            <a:pPr lvl="0"/>
            <a:r>
              <a:rPr lang="en-GB" sz="1900" dirty="0" smtClean="0"/>
              <a:t>Flexibility for mobility needs during the working day</a:t>
            </a:r>
          </a:p>
          <a:p>
            <a:pPr lvl="0"/>
            <a:r>
              <a:rPr lang="en-GB" sz="1900" b="1" dirty="0" smtClean="0"/>
              <a:t>Comfort (indoor/domesticated) </a:t>
            </a:r>
          </a:p>
          <a:p>
            <a:pPr lvl="0"/>
            <a:r>
              <a:rPr lang="en-GB" sz="1900" b="1" dirty="0" smtClean="0"/>
              <a:t>Privacy (hell is other people) </a:t>
            </a:r>
          </a:p>
          <a:p>
            <a:pPr>
              <a:buNone/>
            </a:pPr>
            <a:endParaRPr lang="en-GB" sz="2100" i="1" dirty="0" smtClean="0"/>
          </a:p>
          <a:p>
            <a:pPr>
              <a:buNone/>
            </a:pPr>
            <a:endParaRPr lang="en-GB" sz="2100" i="1" dirty="0" smtClean="0"/>
          </a:p>
          <a:p>
            <a:pPr>
              <a:buNone/>
            </a:pPr>
            <a:r>
              <a:rPr lang="en-GB" sz="2100" i="1" dirty="0" smtClean="0"/>
              <a:t>“and managed to get on - and even get a seat, but clearly a number of people were left behind, and the train itself was, I suspect, dangerously crowded” (L20)</a:t>
            </a:r>
          </a:p>
          <a:p>
            <a:endParaRPr lang="en-GB" sz="2800" dirty="0" smtClean="0"/>
          </a:p>
          <a:p>
            <a:pPr marL="0" indent="0">
              <a:buNone/>
            </a:pPr>
            <a:r>
              <a:rPr lang="en-US" sz="2100" dirty="0"/>
              <a:t>“I don’t want to be on the </a:t>
            </a:r>
            <a:r>
              <a:rPr lang="en-US" sz="2100" dirty="0" err="1"/>
              <a:t>chavvy</a:t>
            </a:r>
            <a:r>
              <a:rPr lang="en-US" sz="2100" dirty="0"/>
              <a:t> buses later! ...I have a real thing about sniffers ... And people who have their Walkman’s on... And the language that comes out when you get onto these buses is just ... sort of non-university people” (Mary)</a:t>
            </a:r>
          </a:p>
          <a:p>
            <a:pPr marL="0" indent="0">
              <a:buNone/>
            </a:pPr>
            <a:endParaRPr lang="en-GB" dirty="0"/>
          </a:p>
        </p:txBody>
      </p:sp>
      <p:pic>
        <p:nvPicPr>
          <p:cNvPr id="4" name="Picture 2" descr="C:\Users\cassn\Dropbox\Disruption\Logos\jf110501_3c_logo_final_hi-res.jpg"/>
          <p:cNvPicPr>
            <a:picLocks noChangeAspect="1" noChangeArrowheads="1"/>
          </p:cNvPicPr>
          <p:nvPr/>
        </p:nvPicPr>
        <p:blipFill>
          <a:blip r:embed="rId3" cstate="print"/>
          <a:srcRect/>
          <a:stretch>
            <a:fillRect/>
          </a:stretch>
        </p:blipFill>
        <p:spPr bwMode="auto">
          <a:xfrm>
            <a:off x="251521" y="188640"/>
            <a:ext cx="2952328" cy="1117421"/>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003232" cy="4997152"/>
          </a:xfrm>
        </p:spPr>
        <p:txBody>
          <a:bodyPr>
            <a:normAutofit/>
          </a:bodyPr>
          <a:lstStyle/>
          <a:p>
            <a:pPr lvl="0"/>
            <a:r>
              <a:rPr lang="en-GB" sz="1900" dirty="0" smtClean="0"/>
              <a:t>Speed and efficient use of travel time</a:t>
            </a:r>
          </a:p>
          <a:p>
            <a:pPr lvl="0"/>
            <a:r>
              <a:rPr lang="en-GB" sz="1900" dirty="0" smtClean="0"/>
              <a:t>Ease and straightforwardness</a:t>
            </a:r>
          </a:p>
          <a:p>
            <a:pPr lvl="0"/>
            <a:r>
              <a:rPr lang="en-GB" sz="1900" dirty="0" smtClean="0"/>
              <a:t>Control of timings and route</a:t>
            </a:r>
          </a:p>
          <a:p>
            <a:pPr lvl="0"/>
            <a:r>
              <a:rPr lang="en-GB" sz="1900" dirty="0" smtClean="0"/>
              <a:t>Flexibility for mobility needs during the working day</a:t>
            </a:r>
          </a:p>
          <a:p>
            <a:r>
              <a:rPr lang="en-GB" sz="1900" dirty="0" smtClean="0"/>
              <a:t>Comfort (indoor/domesticated) </a:t>
            </a:r>
          </a:p>
          <a:p>
            <a:pPr lvl="0"/>
            <a:r>
              <a:rPr lang="en-GB" sz="1900" dirty="0" smtClean="0"/>
              <a:t>Privacy (hell is other people)</a:t>
            </a:r>
          </a:p>
          <a:p>
            <a:pPr lvl="0"/>
            <a:r>
              <a:rPr lang="en-GB" sz="1900" b="1" dirty="0" err="1" smtClean="0"/>
              <a:t>Porterage</a:t>
            </a:r>
            <a:r>
              <a:rPr lang="en-GB" sz="1900" b="1" dirty="0" smtClean="0"/>
              <a:t> of work-related materials</a:t>
            </a:r>
          </a:p>
          <a:p>
            <a:pPr lvl="0"/>
            <a:endParaRPr lang="en-GB" sz="1900" b="1" dirty="0" smtClean="0"/>
          </a:p>
          <a:p>
            <a:pPr>
              <a:buNone/>
            </a:pPr>
            <a:r>
              <a:rPr lang="en-GB" sz="2400" i="1" dirty="0" smtClean="0"/>
              <a:t>“I'd usually be using my car because I needed to transport books and stuff like that.” (L150)</a:t>
            </a:r>
            <a:endParaRPr lang="en-GB" sz="2400" dirty="0" smtClean="0"/>
          </a:p>
          <a:p>
            <a:pPr>
              <a:buNone/>
            </a:pPr>
            <a:r>
              <a:rPr lang="en-GB" sz="2400" i="1" dirty="0" smtClean="0"/>
              <a:t>“I will be driving more as the shows get closer, though, as I will have increasing amounts of props etc to carry.” (L20)</a:t>
            </a:r>
            <a:endParaRPr lang="en-GB" sz="2400" dirty="0" smtClean="0"/>
          </a:p>
          <a:p>
            <a:endParaRPr lang="en-GB" dirty="0"/>
          </a:p>
        </p:txBody>
      </p:sp>
      <p:pic>
        <p:nvPicPr>
          <p:cNvPr id="4" name="Picture 2" descr="C:\Users\cassn\Dropbox\Disruption\Logos\jf110501_3c_logo_final_hi-res.jpg"/>
          <p:cNvPicPr>
            <a:picLocks noChangeAspect="1" noChangeArrowheads="1"/>
          </p:cNvPicPr>
          <p:nvPr/>
        </p:nvPicPr>
        <p:blipFill>
          <a:blip r:embed="rId2" cstate="print"/>
          <a:srcRect/>
          <a:stretch>
            <a:fillRect/>
          </a:stretch>
        </p:blipFill>
        <p:spPr bwMode="auto">
          <a:xfrm>
            <a:off x="251521" y="188640"/>
            <a:ext cx="2952328" cy="1117421"/>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1218</TotalTime>
  <Words>2260</Words>
  <Application>Microsoft Office PowerPoint</Application>
  <PresentationFormat>On-screen Show (4:3)</PresentationFormat>
  <Paragraphs>240</Paragraphs>
  <Slides>28</Slides>
  <Notes>10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Mobility (and) practices: identifying the ‘anchors’ of daily (travel) routines</vt:lpstr>
      <vt:lpstr>PowerPoint Presentation</vt:lpstr>
      <vt:lpstr>The context:  the automobile commute</vt:lpstr>
      <vt:lpstr>Previous work on the commute</vt:lpstr>
      <vt:lpstr>Our approach</vt:lpstr>
      <vt:lpstr>PowerPoint Presentation</vt:lpstr>
      <vt:lpstr>PowerPoint Presentation</vt:lpstr>
      <vt:lpstr>PowerPoint Presentation</vt:lpstr>
      <vt:lpstr>PowerPoint Presentation</vt:lpstr>
      <vt:lpstr>PowerPoint Presentation</vt:lpstr>
      <vt:lpstr>PowerPoint Presentation</vt:lpstr>
      <vt:lpstr>Low-carbon-commuting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Implications</vt:lpstr>
      <vt:lpstr>Contingencies</vt:lpstr>
      <vt:lpstr>Implications</vt:lpstr>
      <vt:lpstr>Spectrum diagrams</vt:lpstr>
      <vt:lpstr>Spectrum diagrams</vt:lpstr>
      <vt:lpstr>Reinventing ‘the commute’</vt:lpstr>
      <vt:lpstr>Reinventing ‘the commute’</vt:lpstr>
      <vt:lpstr>Reinventing ‘the commute’</vt:lpstr>
      <vt:lpstr>Conclusions</vt:lpstr>
    </vt:vector>
  </TitlesOfParts>
  <Company>Lancaster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Disruption Project: WP2 Analysis</dc:title>
  <dc:creator>cass</dc:creator>
  <cp:lastModifiedBy>Drinkall, Pennie</cp:lastModifiedBy>
  <cp:revision>112</cp:revision>
  <dcterms:created xsi:type="dcterms:W3CDTF">2013-05-14T15:03:04Z</dcterms:created>
  <dcterms:modified xsi:type="dcterms:W3CDTF">2013-09-10T15:05:12Z</dcterms:modified>
</cp:coreProperties>
</file>